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7" r:id="rId2"/>
    <p:sldId id="259" r:id="rId3"/>
    <p:sldId id="276" r:id="rId4"/>
    <p:sldId id="275" r:id="rId5"/>
    <p:sldId id="284" r:id="rId6"/>
    <p:sldId id="271" r:id="rId7"/>
    <p:sldId id="273" r:id="rId8"/>
    <p:sldId id="283" r:id="rId9"/>
    <p:sldId id="266" r:id="rId10"/>
    <p:sldId id="280" r:id="rId11"/>
    <p:sldId id="267" r:id="rId12"/>
    <p:sldId id="282" r:id="rId13"/>
    <p:sldId id="272" r:id="rId14"/>
    <p:sldId id="274" r:id="rId15"/>
    <p:sldId id="28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hima.wasim@outlook.com" userId="e6ff03c2681a4042" providerId="LiveId" clId="{D857CF89-56A0-45A1-903D-8F56BE678F39}"/>
    <pc:docChg chg="modSld sldOrd">
      <pc:chgData name="fathima.wasim@outlook.com" userId="e6ff03c2681a4042" providerId="LiveId" clId="{D857CF89-56A0-45A1-903D-8F56BE678F39}" dt="2021-09-05T05:01:35.404" v="1"/>
      <pc:docMkLst>
        <pc:docMk/>
      </pc:docMkLst>
      <pc:sldChg chg="ord">
        <pc:chgData name="fathima.wasim@outlook.com" userId="e6ff03c2681a4042" providerId="LiveId" clId="{D857CF89-56A0-45A1-903D-8F56BE678F39}" dt="2021-09-05T05:01:35.404" v="1"/>
        <pc:sldMkLst>
          <pc:docMk/>
          <pc:sldMk cId="1266566339" sldId="276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117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029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45391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06873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84326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99956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5191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5273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45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943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529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117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42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464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5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918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996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D6E202-B606-4609-B914-27C9371A1F6D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6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tartuptalky.com/choose-best-logo-startup/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1389" y="3428083"/>
            <a:ext cx="2282864" cy="312820"/>
          </a:xfrm>
        </p:spPr>
        <p:txBody>
          <a:bodyPr>
            <a:noAutofit/>
          </a:bodyPr>
          <a:lstStyle/>
          <a:p>
            <a:r>
              <a:rPr lang="en-IN" sz="1200" b="1" cap="all" spc="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SVAP-Presentation</a:t>
            </a:r>
            <a:endParaRPr lang="en-US" sz="1200" b="1" cap="all" spc="200" dirty="0">
              <a:solidFill>
                <a:srgbClr val="FF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11842" y="4140220"/>
            <a:ext cx="7656093" cy="624285"/>
          </a:xfrm>
        </p:spPr>
        <p:txBody>
          <a:bodyPr anchor="ctr" anchorCtr="1">
            <a:normAutofit fontScale="25000" lnSpcReduction="20000"/>
          </a:bodyPr>
          <a:lstStyle/>
          <a:p>
            <a:r>
              <a:rPr lang="en-US" sz="9600" b="1" dirty="0"/>
              <a:t>Britannia Industries Limited FY-2020 Stock Data Analysis</a:t>
            </a:r>
            <a:r>
              <a:rPr lang="en-US" sz="4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 txBox="1">
            <a:spLocks/>
          </p:cNvSpPr>
          <p:nvPr/>
        </p:nvSpPr>
        <p:spPr>
          <a:xfrm>
            <a:off x="11063861" y="3441032"/>
            <a:ext cx="978568" cy="3128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200" b="1" cap="all" spc="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TEAM-6</a:t>
            </a:r>
            <a:endParaRPr lang="en-US" sz="1200" b="1" cap="all" spc="200" dirty="0">
              <a:solidFill>
                <a:srgbClr val="FF0000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1410" y="-19"/>
            <a:ext cx="7496526" cy="3392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 txBox="1">
            <a:spLocks/>
          </p:cNvSpPr>
          <p:nvPr/>
        </p:nvSpPr>
        <p:spPr>
          <a:xfrm>
            <a:off x="9372602" y="5326454"/>
            <a:ext cx="2819399" cy="1450862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	</a:t>
            </a:r>
            <a:r>
              <a:rPr lang="en-US" sz="2500" b="1" dirty="0"/>
              <a:t>1. Fathima Hafeez</a:t>
            </a:r>
          </a:p>
          <a:p>
            <a:r>
              <a:rPr lang="en-US" sz="2500" b="1" dirty="0"/>
              <a:t> 			2.Puneeth</a:t>
            </a:r>
          </a:p>
          <a:p>
            <a:r>
              <a:rPr lang="en-US" sz="2500" b="1" dirty="0"/>
              <a:t>			3. Abdul Karim</a:t>
            </a:r>
          </a:p>
          <a:p>
            <a:endParaRPr 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Opportunities PNG Images | Vector and PSD Files | Free Download on Pngtree">
            <a:extLst>
              <a:ext uri="{FF2B5EF4-FFF2-40B4-BE49-F238E27FC236}">
                <a16:creationId xmlns:a16="http://schemas.microsoft.com/office/drawing/2014/main" id="{39B1E7C2-5BB0-4335-9EBF-1E8B0F314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3954" y="1842584"/>
            <a:ext cx="2905621" cy="3244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4C69B2-F402-4D02-8F21-CAED3E52D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206" y="1048202"/>
            <a:ext cx="4162425" cy="24600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006B95-C157-4E4C-8F53-D7F187A0D2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6718" y="1202716"/>
            <a:ext cx="3635021" cy="23055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945CA9-9AAC-4D21-B563-0A220878C5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8819" y="3508263"/>
            <a:ext cx="3772922" cy="20783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8B2E9D-599B-407D-A3F8-90E000BE36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9206" y="3508262"/>
            <a:ext cx="4114800" cy="21744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9038F05-3FB9-461A-B661-12DEA7BE5B15}"/>
              </a:ext>
            </a:extLst>
          </p:cNvPr>
          <p:cNvSpPr txBox="1"/>
          <p:nvPr/>
        </p:nvSpPr>
        <p:spPr>
          <a:xfrm>
            <a:off x="2992056" y="451298"/>
            <a:ext cx="638993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ru-RU" altLang="ru-RU" sz="2000" dirty="0">
                <a:solidFill>
                  <a:schemeClr val="tx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SWOT analysis of the business processes</a:t>
            </a:r>
          </a:p>
        </p:txBody>
      </p:sp>
    </p:spTree>
    <p:extLst>
      <p:ext uri="{BB962C8B-B14F-4D97-AF65-F5344CB8AC3E}">
        <p14:creationId xmlns:p14="http://schemas.microsoft.com/office/powerpoint/2010/main" val="3920652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9038F05-3FB9-461A-B661-12DEA7BE5B15}"/>
              </a:ext>
            </a:extLst>
          </p:cNvPr>
          <p:cNvSpPr txBox="1"/>
          <p:nvPr/>
        </p:nvSpPr>
        <p:spPr>
          <a:xfrm>
            <a:off x="2901030" y="560770"/>
            <a:ext cx="638993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en-US" altLang="ru-RU" sz="2000" dirty="0">
                <a:solidFill>
                  <a:schemeClr val="tx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Ansoff Matrix </a:t>
            </a:r>
            <a:r>
              <a:rPr lang="ru-RU" altLang="ru-RU" sz="2000" dirty="0">
                <a:solidFill>
                  <a:schemeClr val="tx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analysis of the business processes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F72A50-C350-4B17-B3A9-DE7936838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867" y="960879"/>
            <a:ext cx="10698308" cy="554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72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Web Viewer">
                <a:extLst>
                  <a:ext uri="{FF2B5EF4-FFF2-40B4-BE49-F238E27FC236}">
                    <a16:creationId xmlns:a16="http://schemas.microsoft.com/office/drawing/2014/main" id="{C104F004-5E15-4453-9BE1-3D46841CDFB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524000" y="857249"/>
              <a:ext cx="9144000" cy="5143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Web Viewer">
                <a:extLst>
                  <a:ext uri="{FF2B5EF4-FFF2-40B4-BE49-F238E27FC236}">
                    <a16:creationId xmlns:a16="http://schemas.microsoft.com/office/drawing/2014/main" id="{C104F004-5E15-4453-9BE1-3D46841CDFB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4000" y="857249"/>
                <a:ext cx="9144000" cy="51435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D9038F05-3FB9-461A-B661-12DEA7BE5B15}"/>
              </a:ext>
            </a:extLst>
          </p:cNvPr>
          <p:cNvSpPr txBox="1"/>
          <p:nvPr/>
        </p:nvSpPr>
        <p:spPr>
          <a:xfrm>
            <a:off x="2791639" y="368248"/>
            <a:ext cx="638993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en-US" altLang="ru-RU" sz="2000" dirty="0">
                <a:solidFill>
                  <a:schemeClr val="tx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Stock Meter Gained</a:t>
            </a:r>
            <a:endParaRPr lang="ru-RU" altLang="ru-RU" sz="2000" dirty="0">
              <a:solidFill>
                <a:schemeClr val="tx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906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object 36"/>
          <p:cNvGrpSpPr/>
          <p:nvPr/>
        </p:nvGrpSpPr>
        <p:grpSpPr>
          <a:xfrm>
            <a:off x="2718487" y="2525828"/>
            <a:ext cx="8464378" cy="1639570"/>
            <a:chOff x="2948939" y="4697729"/>
            <a:chExt cx="6588759" cy="1639570"/>
          </a:xfrm>
        </p:grpSpPr>
        <p:sp>
          <p:nvSpPr>
            <p:cNvPr id="76" name="object 37"/>
            <p:cNvSpPr/>
            <p:nvPr/>
          </p:nvSpPr>
          <p:spPr>
            <a:xfrm>
              <a:off x="2953511" y="4759451"/>
              <a:ext cx="6583680" cy="1577340"/>
            </a:xfrm>
            <a:custGeom>
              <a:avLst/>
              <a:gdLst/>
              <a:ahLst/>
              <a:cxnLst/>
              <a:rect l="l" t="t" r="r" b="b"/>
              <a:pathLst>
                <a:path w="6583680" h="1577339">
                  <a:moveTo>
                    <a:pt x="6579108" y="1527048"/>
                  </a:moveTo>
                  <a:lnTo>
                    <a:pt x="6579108" y="0"/>
                  </a:lnTo>
                </a:path>
                <a:path w="6583680" h="1577339">
                  <a:moveTo>
                    <a:pt x="6579108" y="1527048"/>
                  </a:moveTo>
                  <a:lnTo>
                    <a:pt x="6583680" y="1527048"/>
                  </a:lnTo>
                </a:path>
                <a:path w="6583680" h="1577339">
                  <a:moveTo>
                    <a:pt x="6579108" y="1272540"/>
                  </a:moveTo>
                  <a:lnTo>
                    <a:pt x="6583680" y="1272540"/>
                  </a:lnTo>
                </a:path>
                <a:path w="6583680" h="1577339">
                  <a:moveTo>
                    <a:pt x="6579108" y="1018032"/>
                  </a:moveTo>
                  <a:lnTo>
                    <a:pt x="6583680" y="1018032"/>
                  </a:lnTo>
                </a:path>
                <a:path w="6583680" h="1577339">
                  <a:moveTo>
                    <a:pt x="6579108" y="763524"/>
                  </a:moveTo>
                  <a:lnTo>
                    <a:pt x="6583680" y="763524"/>
                  </a:lnTo>
                </a:path>
                <a:path w="6583680" h="1577339">
                  <a:moveTo>
                    <a:pt x="6579108" y="509016"/>
                  </a:moveTo>
                  <a:lnTo>
                    <a:pt x="6583680" y="509016"/>
                  </a:lnTo>
                </a:path>
                <a:path w="6583680" h="1577339">
                  <a:moveTo>
                    <a:pt x="6579108" y="254508"/>
                  </a:moveTo>
                  <a:lnTo>
                    <a:pt x="6583680" y="254508"/>
                  </a:lnTo>
                </a:path>
                <a:path w="6583680" h="1577339">
                  <a:moveTo>
                    <a:pt x="6579108" y="0"/>
                  </a:moveTo>
                  <a:lnTo>
                    <a:pt x="6583680" y="0"/>
                  </a:lnTo>
                </a:path>
                <a:path w="6583680" h="1577339">
                  <a:moveTo>
                    <a:pt x="0" y="1527048"/>
                  </a:moveTo>
                  <a:lnTo>
                    <a:pt x="6579108" y="1527048"/>
                  </a:lnTo>
                </a:path>
                <a:path w="6583680" h="1577339">
                  <a:moveTo>
                    <a:pt x="0" y="1527048"/>
                  </a:moveTo>
                  <a:lnTo>
                    <a:pt x="0" y="1577340"/>
                  </a:lnTo>
                </a:path>
                <a:path w="6583680" h="1577339">
                  <a:moveTo>
                    <a:pt x="658367" y="1527048"/>
                  </a:moveTo>
                  <a:lnTo>
                    <a:pt x="658367" y="1577340"/>
                  </a:lnTo>
                </a:path>
                <a:path w="6583680" h="1577339">
                  <a:moveTo>
                    <a:pt x="1316736" y="1527048"/>
                  </a:moveTo>
                  <a:lnTo>
                    <a:pt x="1316736" y="1577340"/>
                  </a:lnTo>
                </a:path>
                <a:path w="6583680" h="1577339">
                  <a:moveTo>
                    <a:pt x="1973579" y="1527048"/>
                  </a:moveTo>
                  <a:lnTo>
                    <a:pt x="1973579" y="1577340"/>
                  </a:lnTo>
                </a:path>
                <a:path w="6583680" h="1577339">
                  <a:moveTo>
                    <a:pt x="2631948" y="1527048"/>
                  </a:moveTo>
                  <a:lnTo>
                    <a:pt x="2631948" y="1577340"/>
                  </a:lnTo>
                </a:path>
                <a:path w="6583680" h="1577339">
                  <a:moveTo>
                    <a:pt x="3290316" y="1527048"/>
                  </a:moveTo>
                  <a:lnTo>
                    <a:pt x="3290316" y="1577340"/>
                  </a:lnTo>
                </a:path>
                <a:path w="6583680" h="1577339">
                  <a:moveTo>
                    <a:pt x="3947160" y="1527048"/>
                  </a:moveTo>
                  <a:lnTo>
                    <a:pt x="3947160" y="1577340"/>
                  </a:lnTo>
                </a:path>
                <a:path w="6583680" h="1577339">
                  <a:moveTo>
                    <a:pt x="4605528" y="1527048"/>
                  </a:moveTo>
                  <a:lnTo>
                    <a:pt x="4605528" y="1577340"/>
                  </a:lnTo>
                </a:path>
                <a:path w="6583680" h="1577339">
                  <a:moveTo>
                    <a:pt x="5263895" y="1527048"/>
                  </a:moveTo>
                  <a:lnTo>
                    <a:pt x="5263895" y="1577340"/>
                  </a:lnTo>
                </a:path>
                <a:path w="6583680" h="1577339">
                  <a:moveTo>
                    <a:pt x="5920740" y="1527048"/>
                  </a:moveTo>
                  <a:lnTo>
                    <a:pt x="5920740" y="1577340"/>
                  </a:lnTo>
                </a:path>
                <a:path w="6583680" h="1577339">
                  <a:moveTo>
                    <a:pt x="6579108" y="1527048"/>
                  </a:moveTo>
                  <a:lnTo>
                    <a:pt x="6579108" y="1577340"/>
                  </a:lnTo>
                </a:path>
              </a:pathLst>
            </a:custGeom>
            <a:ln w="9144">
              <a:solidFill>
                <a:srgbClr val="85858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7" name="object 38"/>
            <p:cNvSpPr/>
            <p:nvPr/>
          </p:nvSpPr>
          <p:spPr>
            <a:xfrm>
              <a:off x="3283457" y="4783073"/>
              <a:ext cx="5920740" cy="710565"/>
            </a:xfrm>
            <a:custGeom>
              <a:avLst/>
              <a:gdLst/>
              <a:ahLst/>
              <a:cxnLst/>
              <a:rect l="l" t="t" r="r" b="b"/>
              <a:pathLst>
                <a:path w="5920740" h="710564">
                  <a:moveTo>
                    <a:pt x="0" y="710184"/>
                  </a:moveTo>
                  <a:lnTo>
                    <a:pt x="656843" y="656844"/>
                  </a:lnTo>
                  <a:lnTo>
                    <a:pt x="1315212" y="518159"/>
                  </a:lnTo>
                  <a:lnTo>
                    <a:pt x="1973579" y="361188"/>
                  </a:lnTo>
                  <a:lnTo>
                    <a:pt x="2630424" y="277368"/>
                  </a:lnTo>
                  <a:lnTo>
                    <a:pt x="3288791" y="231648"/>
                  </a:lnTo>
                  <a:lnTo>
                    <a:pt x="3947160" y="152400"/>
                  </a:lnTo>
                  <a:lnTo>
                    <a:pt x="4604003" y="57912"/>
                  </a:lnTo>
                  <a:lnTo>
                    <a:pt x="5262371" y="35051"/>
                  </a:lnTo>
                  <a:lnTo>
                    <a:pt x="5920740" y="0"/>
                  </a:lnTo>
                </a:path>
              </a:pathLst>
            </a:custGeom>
            <a:ln w="47244">
              <a:solidFill>
                <a:srgbClr val="006600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8" name="object 3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98113" y="5407913"/>
              <a:ext cx="169163" cy="169163"/>
            </a:xfrm>
            <a:prstGeom prst="rect">
              <a:avLst/>
            </a:prstGeom>
          </p:spPr>
        </p:pic>
        <p:pic>
          <p:nvPicPr>
            <p:cNvPr id="79" name="object 4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54957" y="5354573"/>
              <a:ext cx="169164" cy="169163"/>
            </a:xfrm>
            <a:prstGeom prst="rect">
              <a:avLst/>
            </a:prstGeom>
          </p:spPr>
        </p:pic>
        <p:pic>
          <p:nvPicPr>
            <p:cNvPr id="80" name="object 4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13325" y="5215889"/>
              <a:ext cx="169163" cy="169164"/>
            </a:xfrm>
            <a:prstGeom prst="rect">
              <a:avLst/>
            </a:prstGeom>
          </p:spPr>
        </p:pic>
        <p:pic>
          <p:nvPicPr>
            <p:cNvPr id="81" name="object 4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71694" y="5058917"/>
              <a:ext cx="169164" cy="169163"/>
            </a:xfrm>
            <a:prstGeom prst="rect">
              <a:avLst/>
            </a:prstGeom>
          </p:spPr>
        </p:pic>
        <p:pic>
          <p:nvPicPr>
            <p:cNvPr id="82" name="object 4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28538" y="4975097"/>
              <a:ext cx="169163" cy="169164"/>
            </a:xfrm>
            <a:prstGeom prst="rect">
              <a:avLst/>
            </a:prstGeom>
          </p:spPr>
        </p:pic>
        <p:pic>
          <p:nvPicPr>
            <p:cNvPr id="83" name="object 4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86905" y="4929377"/>
              <a:ext cx="169164" cy="169164"/>
            </a:xfrm>
            <a:prstGeom prst="rect">
              <a:avLst/>
            </a:prstGeom>
          </p:spPr>
        </p:pic>
        <p:pic>
          <p:nvPicPr>
            <p:cNvPr id="84" name="object 4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45274" y="4850129"/>
              <a:ext cx="169164" cy="169164"/>
            </a:xfrm>
            <a:prstGeom prst="rect">
              <a:avLst/>
            </a:prstGeom>
          </p:spPr>
        </p:pic>
        <p:pic>
          <p:nvPicPr>
            <p:cNvPr id="85" name="object 4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802118" y="4755641"/>
              <a:ext cx="169163" cy="169164"/>
            </a:xfrm>
            <a:prstGeom prst="rect">
              <a:avLst/>
            </a:prstGeom>
          </p:spPr>
        </p:pic>
        <p:pic>
          <p:nvPicPr>
            <p:cNvPr id="86" name="object 4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60486" y="4732781"/>
              <a:ext cx="169164" cy="169164"/>
            </a:xfrm>
            <a:prstGeom prst="rect">
              <a:avLst/>
            </a:prstGeom>
          </p:spPr>
        </p:pic>
        <p:pic>
          <p:nvPicPr>
            <p:cNvPr id="87" name="object 4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18854" y="4697729"/>
              <a:ext cx="169164" cy="169164"/>
            </a:xfrm>
            <a:prstGeom prst="rect">
              <a:avLst/>
            </a:prstGeom>
          </p:spPr>
        </p:pic>
        <p:sp>
          <p:nvSpPr>
            <p:cNvPr id="88" name="object 49"/>
            <p:cNvSpPr/>
            <p:nvPr/>
          </p:nvSpPr>
          <p:spPr>
            <a:xfrm>
              <a:off x="3283457" y="4793741"/>
              <a:ext cx="5920740" cy="646430"/>
            </a:xfrm>
            <a:custGeom>
              <a:avLst/>
              <a:gdLst/>
              <a:ahLst/>
              <a:cxnLst/>
              <a:rect l="l" t="t" r="r" b="b"/>
              <a:pathLst>
                <a:path w="5920740" h="646429">
                  <a:moveTo>
                    <a:pt x="0" y="0"/>
                  </a:moveTo>
                  <a:lnTo>
                    <a:pt x="656843" y="155447"/>
                  </a:lnTo>
                  <a:lnTo>
                    <a:pt x="1315212" y="277367"/>
                  </a:lnTo>
                  <a:lnTo>
                    <a:pt x="1973579" y="413003"/>
                  </a:lnTo>
                  <a:lnTo>
                    <a:pt x="2630424" y="478535"/>
                  </a:lnTo>
                  <a:lnTo>
                    <a:pt x="3288791" y="423671"/>
                  </a:lnTo>
                  <a:lnTo>
                    <a:pt x="3947160" y="541019"/>
                  </a:lnTo>
                  <a:lnTo>
                    <a:pt x="4604003" y="646175"/>
                  </a:lnTo>
                  <a:lnTo>
                    <a:pt x="5262371" y="411479"/>
                  </a:lnTo>
                  <a:lnTo>
                    <a:pt x="5920740" y="376427"/>
                  </a:lnTo>
                </a:path>
              </a:pathLst>
            </a:custGeom>
            <a:ln w="47244">
              <a:solidFill>
                <a:srgbClr val="CC0063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9" name="object 50"/>
            <p:cNvSpPr/>
            <p:nvPr/>
          </p:nvSpPr>
          <p:spPr>
            <a:xfrm>
              <a:off x="3220211" y="4730495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124967" y="0"/>
                  </a:moveTo>
                  <a:lnTo>
                    <a:pt x="0" y="0"/>
                  </a:lnTo>
                  <a:lnTo>
                    <a:pt x="0" y="124967"/>
                  </a:lnTo>
                  <a:lnTo>
                    <a:pt x="124967" y="124967"/>
                  </a:lnTo>
                  <a:lnTo>
                    <a:pt x="124967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0" name="object 51"/>
            <p:cNvSpPr/>
            <p:nvPr/>
          </p:nvSpPr>
          <p:spPr>
            <a:xfrm>
              <a:off x="3220211" y="4730495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0" y="124967"/>
                  </a:moveTo>
                  <a:lnTo>
                    <a:pt x="124967" y="124967"/>
                  </a:lnTo>
                  <a:lnTo>
                    <a:pt x="124967" y="0"/>
                  </a:lnTo>
                  <a:lnTo>
                    <a:pt x="0" y="0"/>
                  </a:lnTo>
                  <a:lnTo>
                    <a:pt x="0" y="124967"/>
                  </a:lnTo>
                  <a:close/>
                </a:path>
              </a:pathLst>
            </a:custGeom>
            <a:ln w="38100">
              <a:solidFill>
                <a:srgbClr val="CC006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1" name="object 52"/>
            <p:cNvSpPr/>
            <p:nvPr/>
          </p:nvSpPr>
          <p:spPr>
            <a:xfrm>
              <a:off x="3877055" y="4885943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124967" y="0"/>
                  </a:moveTo>
                  <a:lnTo>
                    <a:pt x="0" y="0"/>
                  </a:lnTo>
                  <a:lnTo>
                    <a:pt x="0" y="124967"/>
                  </a:lnTo>
                  <a:lnTo>
                    <a:pt x="124967" y="124967"/>
                  </a:lnTo>
                  <a:lnTo>
                    <a:pt x="124967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2" name="object 53"/>
            <p:cNvSpPr/>
            <p:nvPr/>
          </p:nvSpPr>
          <p:spPr>
            <a:xfrm>
              <a:off x="3877055" y="4885943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0" y="124967"/>
                  </a:moveTo>
                  <a:lnTo>
                    <a:pt x="124967" y="124967"/>
                  </a:lnTo>
                  <a:lnTo>
                    <a:pt x="124967" y="0"/>
                  </a:lnTo>
                  <a:lnTo>
                    <a:pt x="0" y="0"/>
                  </a:lnTo>
                  <a:lnTo>
                    <a:pt x="0" y="124967"/>
                  </a:lnTo>
                  <a:close/>
                </a:path>
              </a:pathLst>
            </a:custGeom>
            <a:ln w="38100">
              <a:solidFill>
                <a:srgbClr val="CC006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54"/>
            <p:cNvSpPr/>
            <p:nvPr/>
          </p:nvSpPr>
          <p:spPr>
            <a:xfrm>
              <a:off x="4535423" y="5007863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124967" y="0"/>
                  </a:moveTo>
                  <a:lnTo>
                    <a:pt x="0" y="0"/>
                  </a:lnTo>
                  <a:lnTo>
                    <a:pt x="0" y="124968"/>
                  </a:lnTo>
                  <a:lnTo>
                    <a:pt x="124967" y="124968"/>
                  </a:lnTo>
                  <a:lnTo>
                    <a:pt x="124967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5"/>
            <p:cNvSpPr/>
            <p:nvPr/>
          </p:nvSpPr>
          <p:spPr>
            <a:xfrm>
              <a:off x="4535423" y="5007863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0" y="124968"/>
                  </a:moveTo>
                  <a:lnTo>
                    <a:pt x="124967" y="124968"/>
                  </a:lnTo>
                  <a:lnTo>
                    <a:pt x="124967" y="0"/>
                  </a:lnTo>
                  <a:lnTo>
                    <a:pt x="0" y="0"/>
                  </a:lnTo>
                  <a:lnTo>
                    <a:pt x="0" y="124968"/>
                  </a:lnTo>
                  <a:close/>
                </a:path>
              </a:pathLst>
            </a:custGeom>
            <a:ln w="38100">
              <a:solidFill>
                <a:srgbClr val="CC006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56"/>
            <p:cNvSpPr/>
            <p:nvPr/>
          </p:nvSpPr>
          <p:spPr>
            <a:xfrm>
              <a:off x="5193791" y="5143499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124967" y="0"/>
                  </a:moveTo>
                  <a:lnTo>
                    <a:pt x="0" y="0"/>
                  </a:lnTo>
                  <a:lnTo>
                    <a:pt x="0" y="124968"/>
                  </a:lnTo>
                  <a:lnTo>
                    <a:pt x="124967" y="124968"/>
                  </a:lnTo>
                  <a:lnTo>
                    <a:pt x="124967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57"/>
            <p:cNvSpPr/>
            <p:nvPr/>
          </p:nvSpPr>
          <p:spPr>
            <a:xfrm>
              <a:off x="5193791" y="5143499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0" y="124968"/>
                  </a:moveTo>
                  <a:lnTo>
                    <a:pt x="124967" y="124968"/>
                  </a:lnTo>
                  <a:lnTo>
                    <a:pt x="124967" y="0"/>
                  </a:lnTo>
                  <a:lnTo>
                    <a:pt x="0" y="0"/>
                  </a:lnTo>
                  <a:lnTo>
                    <a:pt x="0" y="124968"/>
                  </a:lnTo>
                  <a:close/>
                </a:path>
              </a:pathLst>
            </a:custGeom>
            <a:ln w="38100">
              <a:solidFill>
                <a:srgbClr val="CC006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58"/>
            <p:cNvSpPr/>
            <p:nvPr/>
          </p:nvSpPr>
          <p:spPr>
            <a:xfrm>
              <a:off x="5850635" y="5209031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124967" y="0"/>
                  </a:moveTo>
                  <a:lnTo>
                    <a:pt x="0" y="0"/>
                  </a:lnTo>
                  <a:lnTo>
                    <a:pt x="0" y="124968"/>
                  </a:lnTo>
                  <a:lnTo>
                    <a:pt x="124967" y="124968"/>
                  </a:lnTo>
                  <a:lnTo>
                    <a:pt x="124967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59"/>
            <p:cNvSpPr/>
            <p:nvPr/>
          </p:nvSpPr>
          <p:spPr>
            <a:xfrm>
              <a:off x="5850635" y="5209031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0" y="124968"/>
                  </a:moveTo>
                  <a:lnTo>
                    <a:pt x="124967" y="124968"/>
                  </a:lnTo>
                  <a:lnTo>
                    <a:pt x="124967" y="0"/>
                  </a:lnTo>
                  <a:lnTo>
                    <a:pt x="0" y="0"/>
                  </a:lnTo>
                  <a:lnTo>
                    <a:pt x="0" y="124968"/>
                  </a:lnTo>
                  <a:close/>
                </a:path>
              </a:pathLst>
            </a:custGeom>
            <a:ln w="38100">
              <a:solidFill>
                <a:srgbClr val="CC006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60"/>
            <p:cNvSpPr/>
            <p:nvPr/>
          </p:nvSpPr>
          <p:spPr>
            <a:xfrm>
              <a:off x="6509004" y="5154167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124968" y="0"/>
                  </a:moveTo>
                  <a:lnTo>
                    <a:pt x="0" y="0"/>
                  </a:lnTo>
                  <a:lnTo>
                    <a:pt x="0" y="124967"/>
                  </a:lnTo>
                  <a:lnTo>
                    <a:pt x="124968" y="124967"/>
                  </a:lnTo>
                  <a:lnTo>
                    <a:pt x="124968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61"/>
            <p:cNvSpPr/>
            <p:nvPr/>
          </p:nvSpPr>
          <p:spPr>
            <a:xfrm>
              <a:off x="6509004" y="5154167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0" y="124967"/>
                  </a:moveTo>
                  <a:lnTo>
                    <a:pt x="124968" y="124967"/>
                  </a:lnTo>
                  <a:lnTo>
                    <a:pt x="124968" y="0"/>
                  </a:lnTo>
                  <a:lnTo>
                    <a:pt x="0" y="0"/>
                  </a:lnTo>
                  <a:lnTo>
                    <a:pt x="0" y="124967"/>
                  </a:lnTo>
                  <a:close/>
                </a:path>
              </a:pathLst>
            </a:custGeom>
            <a:ln w="38100">
              <a:solidFill>
                <a:srgbClr val="CC006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62"/>
            <p:cNvSpPr/>
            <p:nvPr/>
          </p:nvSpPr>
          <p:spPr>
            <a:xfrm>
              <a:off x="7167372" y="5271515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124968" y="0"/>
                  </a:moveTo>
                  <a:lnTo>
                    <a:pt x="0" y="0"/>
                  </a:lnTo>
                  <a:lnTo>
                    <a:pt x="0" y="124968"/>
                  </a:lnTo>
                  <a:lnTo>
                    <a:pt x="124968" y="124968"/>
                  </a:lnTo>
                  <a:lnTo>
                    <a:pt x="124968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63"/>
            <p:cNvSpPr/>
            <p:nvPr/>
          </p:nvSpPr>
          <p:spPr>
            <a:xfrm>
              <a:off x="7167372" y="5271515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0" y="124968"/>
                  </a:moveTo>
                  <a:lnTo>
                    <a:pt x="124968" y="124968"/>
                  </a:lnTo>
                  <a:lnTo>
                    <a:pt x="124968" y="0"/>
                  </a:lnTo>
                  <a:lnTo>
                    <a:pt x="0" y="0"/>
                  </a:lnTo>
                  <a:lnTo>
                    <a:pt x="0" y="124968"/>
                  </a:lnTo>
                  <a:close/>
                </a:path>
              </a:pathLst>
            </a:custGeom>
            <a:ln w="38100">
              <a:solidFill>
                <a:srgbClr val="CC006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64"/>
            <p:cNvSpPr/>
            <p:nvPr/>
          </p:nvSpPr>
          <p:spPr>
            <a:xfrm>
              <a:off x="7824216" y="5376671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124968" y="0"/>
                  </a:moveTo>
                  <a:lnTo>
                    <a:pt x="0" y="0"/>
                  </a:lnTo>
                  <a:lnTo>
                    <a:pt x="0" y="124967"/>
                  </a:lnTo>
                  <a:lnTo>
                    <a:pt x="124968" y="124967"/>
                  </a:lnTo>
                  <a:lnTo>
                    <a:pt x="124968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65"/>
            <p:cNvSpPr/>
            <p:nvPr/>
          </p:nvSpPr>
          <p:spPr>
            <a:xfrm>
              <a:off x="7824216" y="5376671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0" y="124967"/>
                  </a:moveTo>
                  <a:lnTo>
                    <a:pt x="124968" y="124967"/>
                  </a:lnTo>
                  <a:lnTo>
                    <a:pt x="124968" y="0"/>
                  </a:lnTo>
                  <a:lnTo>
                    <a:pt x="0" y="0"/>
                  </a:lnTo>
                  <a:lnTo>
                    <a:pt x="0" y="124967"/>
                  </a:lnTo>
                  <a:close/>
                </a:path>
              </a:pathLst>
            </a:custGeom>
            <a:ln w="38100">
              <a:solidFill>
                <a:srgbClr val="CC006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66"/>
            <p:cNvSpPr/>
            <p:nvPr/>
          </p:nvSpPr>
          <p:spPr>
            <a:xfrm>
              <a:off x="8482583" y="5141975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124968" y="0"/>
                  </a:moveTo>
                  <a:lnTo>
                    <a:pt x="0" y="0"/>
                  </a:lnTo>
                  <a:lnTo>
                    <a:pt x="0" y="124968"/>
                  </a:lnTo>
                  <a:lnTo>
                    <a:pt x="124968" y="124968"/>
                  </a:lnTo>
                  <a:lnTo>
                    <a:pt x="124968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67"/>
            <p:cNvSpPr/>
            <p:nvPr/>
          </p:nvSpPr>
          <p:spPr>
            <a:xfrm>
              <a:off x="8482583" y="5141975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0" y="124968"/>
                  </a:moveTo>
                  <a:lnTo>
                    <a:pt x="124968" y="124968"/>
                  </a:lnTo>
                  <a:lnTo>
                    <a:pt x="124968" y="0"/>
                  </a:lnTo>
                  <a:lnTo>
                    <a:pt x="0" y="0"/>
                  </a:lnTo>
                  <a:lnTo>
                    <a:pt x="0" y="124968"/>
                  </a:lnTo>
                  <a:close/>
                </a:path>
              </a:pathLst>
            </a:custGeom>
            <a:ln w="38100">
              <a:solidFill>
                <a:srgbClr val="CC006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68"/>
            <p:cNvSpPr/>
            <p:nvPr/>
          </p:nvSpPr>
          <p:spPr>
            <a:xfrm>
              <a:off x="9140951" y="5106923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124968" y="0"/>
                  </a:moveTo>
                  <a:lnTo>
                    <a:pt x="0" y="0"/>
                  </a:lnTo>
                  <a:lnTo>
                    <a:pt x="0" y="124968"/>
                  </a:lnTo>
                  <a:lnTo>
                    <a:pt x="124968" y="124968"/>
                  </a:lnTo>
                  <a:lnTo>
                    <a:pt x="124968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69"/>
            <p:cNvSpPr/>
            <p:nvPr/>
          </p:nvSpPr>
          <p:spPr>
            <a:xfrm>
              <a:off x="9140951" y="5106923"/>
              <a:ext cx="125095" cy="125095"/>
            </a:xfrm>
            <a:custGeom>
              <a:avLst/>
              <a:gdLst/>
              <a:ahLst/>
              <a:cxnLst/>
              <a:rect l="l" t="t" r="r" b="b"/>
              <a:pathLst>
                <a:path w="125095" h="125095">
                  <a:moveTo>
                    <a:pt x="0" y="124968"/>
                  </a:moveTo>
                  <a:lnTo>
                    <a:pt x="124968" y="124968"/>
                  </a:lnTo>
                  <a:lnTo>
                    <a:pt x="124968" y="0"/>
                  </a:lnTo>
                  <a:lnTo>
                    <a:pt x="0" y="0"/>
                  </a:lnTo>
                  <a:lnTo>
                    <a:pt x="0" y="124968"/>
                  </a:lnTo>
                  <a:close/>
                </a:path>
              </a:pathLst>
            </a:custGeom>
            <a:ln w="38100">
              <a:solidFill>
                <a:srgbClr val="CC006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70"/>
            <p:cNvSpPr/>
            <p:nvPr/>
          </p:nvSpPr>
          <p:spPr>
            <a:xfrm>
              <a:off x="3283457" y="5904737"/>
              <a:ext cx="5920740" cy="242570"/>
            </a:xfrm>
            <a:custGeom>
              <a:avLst/>
              <a:gdLst/>
              <a:ahLst/>
              <a:cxnLst/>
              <a:rect l="l" t="t" r="r" b="b"/>
              <a:pathLst>
                <a:path w="5920740" h="242570">
                  <a:moveTo>
                    <a:pt x="0" y="88392"/>
                  </a:moveTo>
                  <a:lnTo>
                    <a:pt x="656843" y="12192"/>
                  </a:lnTo>
                  <a:lnTo>
                    <a:pt x="1315212" y="38100"/>
                  </a:lnTo>
                  <a:lnTo>
                    <a:pt x="1973579" y="0"/>
                  </a:lnTo>
                  <a:lnTo>
                    <a:pt x="2630424" y="50292"/>
                  </a:lnTo>
                  <a:lnTo>
                    <a:pt x="3288791" y="102108"/>
                  </a:lnTo>
                  <a:lnTo>
                    <a:pt x="3947160" y="126492"/>
                  </a:lnTo>
                  <a:lnTo>
                    <a:pt x="4604003" y="102108"/>
                  </a:lnTo>
                  <a:lnTo>
                    <a:pt x="5262371" y="228600"/>
                  </a:lnTo>
                  <a:lnTo>
                    <a:pt x="5920740" y="242316"/>
                  </a:lnTo>
                </a:path>
              </a:pathLst>
            </a:custGeom>
            <a:ln w="38100">
              <a:solidFill>
                <a:srgbClr val="660066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0" name="object 7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208781" y="5918428"/>
              <a:ext cx="150876" cy="150876"/>
            </a:xfrm>
            <a:prstGeom prst="rect">
              <a:avLst/>
            </a:prstGeom>
          </p:spPr>
        </p:pic>
        <p:pic>
          <p:nvPicPr>
            <p:cNvPr id="111" name="object 7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865625" y="5842228"/>
              <a:ext cx="150875" cy="150875"/>
            </a:xfrm>
            <a:prstGeom prst="rect">
              <a:avLst/>
            </a:prstGeom>
          </p:spPr>
        </p:pic>
        <p:pic>
          <p:nvPicPr>
            <p:cNvPr id="112" name="object 7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523993" y="5868136"/>
              <a:ext cx="150875" cy="150875"/>
            </a:xfrm>
            <a:prstGeom prst="rect">
              <a:avLst/>
            </a:prstGeom>
          </p:spPr>
        </p:pic>
        <p:pic>
          <p:nvPicPr>
            <p:cNvPr id="113" name="object 74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182361" y="5830036"/>
              <a:ext cx="150875" cy="150875"/>
            </a:xfrm>
            <a:prstGeom prst="rect">
              <a:avLst/>
            </a:prstGeom>
          </p:spPr>
        </p:pic>
        <p:pic>
          <p:nvPicPr>
            <p:cNvPr id="114" name="object 75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839205" y="5880328"/>
              <a:ext cx="150876" cy="150875"/>
            </a:xfrm>
            <a:prstGeom prst="rect">
              <a:avLst/>
            </a:prstGeom>
          </p:spPr>
        </p:pic>
        <p:pic>
          <p:nvPicPr>
            <p:cNvPr id="115" name="object 76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497574" y="5932144"/>
              <a:ext cx="150875" cy="150876"/>
            </a:xfrm>
            <a:prstGeom prst="rect">
              <a:avLst/>
            </a:prstGeom>
          </p:spPr>
        </p:pic>
        <p:pic>
          <p:nvPicPr>
            <p:cNvPr id="116" name="object 7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155942" y="5956528"/>
              <a:ext cx="150875" cy="150876"/>
            </a:xfrm>
            <a:prstGeom prst="rect">
              <a:avLst/>
            </a:prstGeom>
          </p:spPr>
        </p:pic>
        <p:pic>
          <p:nvPicPr>
            <p:cNvPr id="117" name="object 7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812786" y="5932144"/>
              <a:ext cx="150875" cy="150876"/>
            </a:xfrm>
            <a:prstGeom prst="rect">
              <a:avLst/>
            </a:prstGeom>
          </p:spPr>
        </p:pic>
        <p:pic>
          <p:nvPicPr>
            <p:cNvPr id="118" name="object 7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8471154" y="6058636"/>
              <a:ext cx="150875" cy="150876"/>
            </a:xfrm>
            <a:prstGeom prst="rect">
              <a:avLst/>
            </a:prstGeom>
          </p:spPr>
        </p:pic>
        <p:pic>
          <p:nvPicPr>
            <p:cNvPr id="119" name="object 8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129522" y="6072352"/>
              <a:ext cx="150875" cy="150876"/>
            </a:xfrm>
            <a:prstGeom prst="rect">
              <a:avLst/>
            </a:prstGeom>
          </p:spPr>
        </p:pic>
      </p:grpSp>
      <p:sp>
        <p:nvSpPr>
          <p:cNvPr id="120" name="object 87"/>
          <p:cNvSpPr txBox="1"/>
          <p:nvPr/>
        </p:nvSpPr>
        <p:spPr>
          <a:xfrm>
            <a:off x="5329744" y="3234725"/>
            <a:ext cx="5461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0" dirty="0">
                <a:latin typeface="Verdana"/>
                <a:cs typeface="Verdana"/>
              </a:rPr>
              <a:t>2</a:t>
            </a:r>
            <a:r>
              <a:rPr sz="100" spc="-5" dirty="0">
                <a:latin typeface="Verdana"/>
                <a:cs typeface="Verdana"/>
              </a:rPr>
              <a:t>0</a:t>
            </a:r>
            <a:r>
              <a:rPr sz="100" spc="-25" dirty="0">
                <a:latin typeface="Verdana"/>
                <a:cs typeface="Verdana"/>
              </a:rPr>
              <a:t> </a:t>
            </a:r>
            <a:r>
              <a:rPr sz="100" spc="-5" dirty="0">
                <a:latin typeface="Verdana"/>
                <a:cs typeface="Verdana"/>
              </a:rPr>
              <a:t>.0</a:t>
            </a:r>
            <a:endParaRPr sz="100">
              <a:latin typeface="Verdana"/>
              <a:cs typeface="Verdana"/>
            </a:endParaRPr>
          </a:p>
        </p:txBody>
      </p:sp>
      <p:sp>
        <p:nvSpPr>
          <p:cNvPr id="121" name="object 88"/>
          <p:cNvSpPr txBox="1"/>
          <p:nvPr/>
        </p:nvSpPr>
        <p:spPr>
          <a:xfrm>
            <a:off x="5329744" y="2999724"/>
            <a:ext cx="5461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0" dirty="0">
                <a:latin typeface="Verdana"/>
                <a:cs typeface="Verdana"/>
              </a:rPr>
              <a:t>2</a:t>
            </a:r>
            <a:r>
              <a:rPr sz="100" spc="-5" dirty="0">
                <a:latin typeface="Verdana"/>
                <a:cs typeface="Verdana"/>
              </a:rPr>
              <a:t>2</a:t>
            </a:r>
            <a:r>
              <a:rPr sz="100" spc="-25" dirty="0">
                <a:latin typeface="Verdana"/>
                <a:cs typeface="Verdana"/>
              </a:rPr>
              <a:t> </a:t>
            </a:r>
            <a:r>
              <a:rPr sz="100" spc="-5" dirty="0">
                <a:latin typeface="Verdana"/>
                <a:cs typeface="Verdana"/>
              </a:rPr>
              <a:t>.0</a:t>
            </a:r>
            <a:endParaRPr sz="100">
              <a:latin typeface="Verdana"/>
              <a:cs typeface="Verdana"/>
            </a:endParaRPr>
          </a:p>
        </p:txBody>
      </p:sp>
      <p:sp>
        <p:nvSpPr>
          <p:cNvPr id="122" name="object 89"/>
          <p:cNvSpPr txBox="1"/>
          <p:nvPr/>
        </p:nvSpPr>
        <p:spPr>
          <a:xfrm>
            <a:off x="5329744" y="2764724"/>
            <a:ext cx="5461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0" dirty="0">
                <a:latin typeface="Verdana"/>
                <a:cs typeface="Verdana"/>
              </a:rPr>
              <a:t>2</a:t>
            </a:r>
            <a:r>
              <a:rPr sz="100" spc="-5" dirty="0">
                <a:latin typeface="Verdana"/>
                <a:cs typeface="Verdana"/>
              </a:rPr>
              <a:t>4</a:t>
            </a:r>
            <a:r>
              <a:rPr sz="100" spc="-25" dirty="0">
                <a:latin typeface="Verdana"/>
                <a:cs typeface="Verdana"/>
              </a:rPr>
              <a:t> </a:t>
            </a:r>
            <a:r>
              <a:rPr sz="100" spc="-5" dirty="0">
                <a:latin typeface="Verdana"/>
                <a:cs typeface="Verdana"/>
              </a:rPr>
              <a:t>.0</a:t>
            </a:r>
            <a:endParaRPr sz="100">
              <a:latin typeface="Verdana"/>
              <a:cs typeface="Verdana"/>
            </a:endParaRPr>
          </a:p>
        </p:txBody>
      </p:sp>
      <p:sp>
        <p:nvSpPr>
          <p:cNvPr id="123" name="object 90"/>
          <p:cNvSpPr txBox="1"/>
          <p:nvPr/>
        </p:nvSpPr>
        <p:spPr>
          <a:xfrm>
            <a:off x="5329744" y="2529774"/>
            <a:ext cx="5461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0" dirty="0">
                <a:latin typeface="Verdana"/>
                <a:cs typeface="Verdana"/>
              </a:rPr>
              <a:t>2</a:t>
            </a:r>
            <a:r>
              <a:rPr sz="100" spc="-5" dirty="0">
                <a:latin typeface="Verdana"/>
                <a:cs typeface="Verdana"/>
              </a:rPr>
              <a:t>6</a:t>
            </a:r>
            <a:r>
              <a:rPr sz="100" spc="-25" dirty="0">
                <a:latin typeface="Verdana"/>
                <a:cs typeface="Verdana"/>
              </a:rPr>
              <a:t> </a:t>
            </a:r>
            <a:r>
              <a:rPr sz="100" spc="-5" dirty="0">
                <a:latin typeface="Verdana"/>
                <a:cs typeface="Verdana"/>
              </a:rPr>
              <a:t>.0</a:t>
            </a:r>
            <a:endParaRPr sz="100">
              <a:latin typeface="Verdana"/>
              <a:cs typeface="Verdana"/>
            </a:endParaRPr>
          </a:p>
        </p:txBody>
      </p:sp>
      <p:sp>
        <p:nvSpPr>
          <p:cNvPr id="124" name="object 91"/>
          <p:cNvSpPr txBox="1"/>
          <p:nvPr/>
        </p:nvSpPr>
        <p:spPr>
          <a:xfrm>
            <a:off x="5329744" y="2294696"/>
            <a:ext cx="5461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0" dirty="0">
                <a:latin typeface="Verdana"/>
                <a:cs typeface="Verdana"/>
              </a:rPr>
              <a:t>2</a:t>
            </a:r>
            <a:r>
              <a:rPr sz="100" spc="-5" dirty="0">
                <a:latin typeface="Verdana"/>
                <a:cs typeface="Verdana"/>
              </a:rPr>
              <a:t>8</a:t>
            </a:r>
            <a:r>
              <a:rPr sz="100" spc="-25" dirty="0">
                <a:latin typeface="Verdana"/>
                <a:cs typeface="Verdana"/>
              </a:rPr>
              <a:t> </a:t>
            </a:r>
            <a:r>
              <a:rPr sz="100" spc="-5" dirty="0">
                <a:latin typeface="Verdana"/>
                <a:cs typeface="Verdana"/>
              </a:rPr>
              <a:t>.0</a:t>
            </a:r>
            <a:endParaRPr sz="100">
              <a:latin typeface="Verdana"/>
              <a:cs typeface="Verdana"/>
            </a:endParaRPr>
          </a:p>
        </p:txBody>
      </p:sp>
      <p:sp>
        <p:nvSpPr>
          <p:cNvPr id="125" name="object 92"/>
          <p:cNvSpPr txBox="1"/>
          <p:nvPr/>
        </p:nvSpPr>
        <p:spPr>
          <a:xfrm>
            <a:off x="5329744" y="2059746"/>
            <a:ext cx="5461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0" dirty="0">
                <a:latin typeface="Verdana"/>
                <a:cs typeface="Verdana"/>
              </a:rPr>
              <a:t>3</a:t>
            </a:r>
            <a:r>
              <a:rPr sz="100" spc="-5" dirty="0">
                <a:latin typeface="Verdana"/>
                <a:cs typeface="Verdana"/>
              </a:rPr>
              <a:t>0</a:t>
            </a:r>
            <a:r>
              <a:rPr sz="100" spc="-25" dirty="0">
                <a:latin typeface="Verdana"/>
                <a:cs typeface="Verdana"/>
              </a:rPr>
              <a:t> </a:t>
            </a:r>
            <a:r>
              <a:rPr sz="100" spc="-5" dirty="0">
                <a:latin typeface="Verdana"/>
                <a:cs typeface="Verdana"/>
              </a:rPr>
              <a:t>.0</a:t>
            </a:r>
            <a:endParaRPr sz="100">
              <a:latin typeface="Verdana"/>
              <a:cs typeface="Verdana"/>
            </a:endParaRPr>
          </a:p>
        </p:txBody>
      </p:sp>
      <p:sp>
        <p:nvSpPr>
          <p:cNvPr id="126" name="object 93"/>
          <p:cNvSpPr txBox="1"/>
          <p:nvPr/>
        </p:nvSpPr>
        <p:spPr>
          <a:xfrm>
            <a:off x="5329744" y="1824415"/>
            <a:ext cx="54610" cy="4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00" spc="-10" dirty="0">
                <a:latin typeface="Verdana"/>
                <a:cs typeface="Verdana"/>
              </a:rPr>
              <a:t>3</a:t>
            </a:r>
            <a:r>
              <a:rPr sz="100" spc="-5" dirty="0">
                <a:latin typeface="Verdana"/>
                <a:cs typeface="Verdana"/>
              </a:rPr>
              <a:t>2</a:t>
            </a:r>
            <a:r>
              <a:rPr sz="100" spc="-25" dirty="0">
                <a:latin typeface="Verdana"/>
                <a:cs typeface="Verdana"/>
              </a:rPr>
              <a:t> </a:t>
            </a:r>
            <a:r>
              <a:rPr sz="100" spc="-5" dirty="0">
                <a:latin typeface="Verdana"/>
                <a:cs typeface="Verdana"/>
              </a:rPr>
              <a:t>.0</a:t>
            </a:r>
            <a:endParaRPr sz="100">
              <a:latin typeface="Verdana"/>
              <a:cs typeface="Verdana"/>
            </a:endParaRPr>
          </a:p>
        </p:txBody>
      </p:sp>
      <p:sp>
        <p:nvSpPr>
          <p:cNvPr id="127" name="object 95"/>
          <p:cNvSpPr txBox="1"/>
          <p:nvPr/>
        </p:nvSpPr>
        <p:spPr>
          <a:xfrm>
            <a:off x="2277672" y="1439604"/>
            <a:ext cx="184666" cy="3812018"/>
          </a:xfrm>
          <a:prstGeom prst="rect">
            <a:avLst/>
          </a:prstGeom>
        </p:spPr>
        <p:txBody>
          <a:bodyPr vert="vert270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1200" b="1" spc="-5" dirty="0">
                <a:latin typeface="Verdana"/>
                <a:cs typeface="Verdana"/>
              </a:rPr>
              <a:t>Biscuit</a:t>
            </a:r>
            <a:r>
              <a:rPr sz="1200" b="1" spc="-20" dirty="0">
                <a:latin typeface="Verdana"/>
                <a:cs typeface="Verdana"/>
              </a:rPr>
              <a:t> </a:t>
            </a:r>
            <a:r>
              <a:rPr sz="1200" b="1" spc="-5" dirty="0">
                <a:latin typeface="Verdana"/>
                <a:cs typeface="Verdana"/>
              </a:rPr>
              <a:t>Market</a:t>
            </a:r>
            <a:r>
              <a:rPr sz="1200" b="1" spc="-40" dirty="0">
                <a:latin typeface="Verdana"/>
                <a:cs typeface="Verdana"/>
              </a:rPr>
              <a:t> </a:t>
            </a:r>
            <a:r>
              <a:rPr sz="1200" b="1" spc="-5" dirty="0">
                <a:latin typeface="Verdana"/>
                <a:cs typeface="Verdana"/>
              </a:rPr>
              <a:t>Share</a:t>
            </a:r>
            <a:r>
              <a:rPr lang="en-US" sz="1200" dirty="0">
                <a:latin typeface="Verdana"/>
                <a:cs typeface="Verdana"/>
              </a:rPr>
              <a:t> </a:t>
            </a:r>
            <a:r>
              <a:rPr sz="1200" b="1" dirty="0">
                <a:latin typeface="Verdana"/>
                <a:cs typeface="Verdana"/>
              </a:rPr>
              <a:t>%</a:t>
            </a:r>
            <a:endParaRPr sz="1200" dirty="0">
              <a:latin typeface="Verdana"/>
              <a:cs typeface="Verdana"/>
            </a:endParaRPr>
          </a:p>
        </p:txBody>
      </p:sp>
      <p:grpSp>
        <p:nvGrpSpPr>
          <p:cNvPr id="128" name="object 96"/>
          <p:cNvGrpSpPr/>
          <p:nvPr/>
        </p:nvGrpSpPr>
        <p:grpSpPr>
          <a:xfrm>
            <a:off x="3863125" y="1924385"/>
            <a:ext cx="320040" cy="131445"/>
            <a:chOff x="3300221" y="4412741"/>
            <a:chExt cx="320040" cy="131445"/>
          </a:xfrm>
        </p:grpSpPr>
        <p:sp>
          <p:nvSpPr>
            <p:cNvPr id="129" name="object 97"/>
            <p:cNvSpPr/>
            <p:nvPr/>
          </p:nvSpPr>
          <p:spPr>
            <a:xfrm>
              <a:off x="3300221" y="4478273"/>
              <a:ext cx="320040" cy="0"/>
            </a:xfrm>
            <a:custGeom>
              <a:avLst/>
              <a:gdLst/>
              <a:ahLst/>
              <a:cxnLst/>
              <a:rect l="l" t="t" r="r" b="b"/>
              <a:pathLst>
                <a:path w="320039">
                  <a:moveTo>
                    <a:pt x="0" y="0"/>
                  </a:moveTo>
                  <a:lnTo>
                    <a:pt x="320039" y="0"/>
                  </a:lnTo>
                </a:path>
              </a:pathLst>
            </a:custGeom>
            <a:ln w="47244">
              <a:solidFill>
                <a:srgbClr val="006600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0" name="object 98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394709" y="4412741"/>
              <a:ext cx="131063" cy="131064"/>
            </a:xfrm>
            <a:prstGeom prst="rect">
              <a:avLst/>
            </a:prstGeom>
          </p:spPr>
        </p:pic>
      </p:grpSp>
      <p:sp>
        <p:nvSpPr>
          <p:cNvPr id="131" name="object 99"/>
          <p:cNvSpPr txBox="1"/>
          <p:nvPr/>
        </p:nvSpPr>
        <p:spPr>
          <a:xfrm>
            <a:off x="4206533" y="1879173"/>
            <a:ext cx="7143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Verdana"/>
                <a:cs typeface="Verdana"/>
              </a:rPr>
              <a:t>Britannia</a:t>
            </a:r>
            <a:endParaRPr sz="1200" dirty="0">
              <a:latin typeface="Verdana"/>
              <a:cs typeface="Verdana"/>
            </a:endParaRPr>
          </a:p>
        </p:txBody>
      </p:sp>
      <p:grpSp>
        <p:nvGrpSpPr>
          <p:cNvPr id="132" name="object 100"/>
          <p:cNvGrpSpPr/>
          <p:nvPr/>
        </p:nvGrpSpPr>
        <p:grpSpPr>
          <a:xfrm>
            <a:off x="5211865" y="1926672"/>
            <a:ext cx="320040" cy="125095"/>
            <a:chOff x="4648961" y="4415028"/>
            <a:chExt cx="320040" cy="125095"/>
          </a:xfrm>
        </p:grpSpPr>
        <p:sp>
          <p:nvSpPr>
            <p:cNvPr id="133" name="object 101"/>
            <p:cNvSpPr/>
            <p:nvPr/>
          </p:nvSpPr>
          <p:spPr>
            <a:xfrm>
              <a:off x="4648961" y="4478274"/>
              <a:ext cx="320040" cy="0"/>
            </a:xfrm>
            <a:custGeom>
              <a:avLst/>
              <a:gdLst/>
              <a:ahLst/>
              <a:cxnLst/>
              <a:rect l="l" t="t" r="r" b="b"/>
              <a:pathLst>
                <a:path w="320039">
                  <a:moveTo>
                    <a:pt x="0" y="0"/>
                  </a:moveTo>
                  <a:lnTo>
                    <a:pt x="115824" y="0"/>
                  </a:lnTo>
                </a:path>
                <a:path w="320039">
                  <a:moveTo>
                    <a:pt x="202691" y="0"/>
                  </a:moveTo>
                  <a:lnTo>
                    <a:pt x="320039" y="0"/>
                  </a:lnTo>
                </a:path>
              </a:pathLst>
            </a:custGeom>
            <a:ln w="47244">
              <a:solidFill>
                <a:srgbClr val="CC0063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102"/>
            <p:cNvSpPr/>
            <p:nvPr/>
          </p:nvSpPr>
          <p:spPr>
            <a:xfrm>
              <a:off x="4764785" y="4434078"/>
              <a:ext cx="86995" cy="86995"/>
            </a:xfrm>
            <a:custGeom>
              <a:avLst/>
              <a:gdLst/>
              <a:ahLst/>
              <a:cxnLst/>
              <a:rect l="l" t="t" r="r" b="b"/>
              <a:pathLst>
                <a:path w="86995" h="86995">
                  <a:moveTo>
                    <a:pt x="86867" y="0"/>
                  </a:moveTo>
                  <a:lnTo>
                    <a:pt x="0" y="0"/>
                  </a:lnTo>
                  <a:lnTo>
                    <a:pt x="0" y="86868"/>
                  </a:lnTo>
                  <a:lnTo>
                    <a:pt x="86867" y="86868"/>
                  </a:lnTo>
                  <a:lnTo>
                    <a:pt x="86867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103"/>
            <p:cNvSpPr/>
            <p:nvPr/>
          </p:nvSpPr>
          <p:spPr>
            <a:xfrm>
              <a:off x="4764785" y="4434078"/>
              <a:ext cx="86995" cy="86995"/>
            </a:xfrm>
            <a:custGeom>
              <a:avLst/>
              <a:gdLst/>
              <a:ahLst/>
              <a:cxnLst/>
              <a:rect l="l" t="t" r="r" b="b"/>
              <a:pathLst>
                <a:path w="86995" h="86995">
                  <a:moveTo>
                    <a:pt x="0" y="86868"/>
                  </a:moveTo>
                  <a:lnTo>
                    <a:pt x="86867" y="86868"/>
                  </a:lnTo>
                  <a:lnTo>
                    <a:pt x="86867" y="0"/>
                  </a:lnTo>
                  <a:lnTo>
                    <a:pt x="0" y="0"/>
                  </a:lnTo>
                  <a:lnTo>
                    <a:pt x="0" y="86868"/>
                  </a:lnTo>
                  <a:close/>
                </a:path>
              </a:pathLst>
            </a:custGeom>
            <a:ln w="38100">
              <a:solidFill>
                <a:srgbClr val="CC006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6" name="object 104"/>
          <p:cNvSpPr txBox="1"/>
          <p:nvPr/>
        </p:nvSpPr>
        <p:spPr>
          <a:xfrm>
            <a:off x="5554765" y="1879173"/>
            <a:ext cx="14973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Verdana"/>
                <a:cs typeface="Verdana"/>
              </a:rPr>
              <a:t>Largest</a:t>
            </a:r>
            <a:r>
              <a:rPr sz="1200" spc="-40" dirty="0">
                <a:latin typeface="Verdana"/>
                <a:cs typeface="Verdana"/>
              </a:rPr>
              <a:t> </a:t>
            </a:r>
            <a:r>
              <a:rPr sz="1200" spc="-5" dirty="0">
                <a:latin typeface="Verdana"/>
                <a:cs typeface="Verdana"/>
              </a:rPr>
              <a:t>Competitor</a:t>
            </a:r>
            <a:endParaRPr sz="1200">
              <a:latin typeface="Verdana"/>
              <a:cs typeface="Verdana"/>
            </a:endParaRPr>
          </a:p>
        </p:txBody>
      </p:sp>
      <p:grpSp>
        <p:nvGrpSpPr>
          <p:cNvPr id="137" name="object 105"/>
          <p:cNvGrpSpPr/>
          <p:nvPr/>
        </p:nvGrpSpPr>
        <p:grpSpPr>
          <a:xfrm>
            <a:off x="7342418" y="1926672"/>
            <a:ext cx="320040" cy="127000"/>
            <a:chOff x="6779514" y="4415028"/>
            <a:chExt cx="320040" cy="127000"/>
          </a:xfrm>
        </p:grpSpPr>
        <p:sp>
          <p:nvSpPr>
            <p:cNvPr id="138" name="object 106"/>
            <p:cNvSpPr/>
            <p:nvPr/>
          </p:nvSpPr>
          <p:spPr>
            <a:xfrm>
              <a:off x="6779514" y="4478274"/>
              <a:ext cx="320040" cy="0"/>
            </a:xfrm>
            <a:custGeom>
              <a:avLst/>
              <a:gdLst/>
              <a:ahLst/>
              <a:cxnLst/>
              <a:rect l="l" t="t" r="r" b="b"/>
              <a:pathLst>
                <a:path w="320040">
                  <a:moveTo>
                    <a:pt x="0" y="0"/>
                  </a:moveTo>
                  <a:lnTo>
                    <a:pt x="320039" y="0"/>
                  </a:lnTo>
                </a:path>
              </a:pathLst>
            </a:custGeom>
            <a:ln w="38100">
              <a:solidFill>
                <a:srgbClr val="660066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9" name="object 10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876288" y="4415028"/>
              <a:ext cx="126491" cy="126492"/>
            </a:xfrm>
            <a:prstGeom prst="rect">
              <a:avLst/>
            </a:prstGeom>
          </p:spPr>
        </p:pic>
      </p:grpSp>
      <p:sp>
        <p:nvSpPr>
          <p:cNvPr id="140" name="object 108"/>
          <p:cNvSpPr txBox="1"/>
          <p:nvPr/>
        </p:nvSpPr>
        <p:spPr>
          <a:xfrm>
            <a:off x="7686460" y="1879173"/>
            <a:ext cx="183959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Verdana"/>
                <a:cs typeface="Verdana"/>
              </a:rPr>
              <a:t>2nd</a:t>
            </a:r>
            <a:r>
              <a:rPr sz="1200" spc="-35" dirty="0">
                <a:latin typeface="Verdana"/>
                <a:cs typeface="Verdana"/>
              </a:rPr>
              <a:t> </a:t>
            </a:r>
            <a:r>
              <a:rPr sz="1200" dirty="0">
                <a:latin typeface="Verdana"/>
                <a:cs typeface="Verdana"/>
              </a:rPr>
              <a:t>Largest</a:t>
            </a:r>
            <a:r>
              <a:rPr sz="1200" spc="-35" dirty="0">
                <a:latin typeface="Verdana"/>
                <a:cs typeface="Verdana"/>
              </a:rPr>
              <a:t> </a:t>
            </a:r>
            <a:r>
              <a:rPr sz="1200" spc="-5" dirty="0">
                <a:latin typeface="Verdana"/>
                <a:cs typeface="Verdana"/>
              </a:rPr>
              <a:t>Competitor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141" name="object 109"/>
          <p:cNvSpPr txBox="1"/>
          <p:nvPr/>
        </p:nvSpPr>
        <p:spPr>
          <a:xfrm>
            <a:off x="2724429" y="4305647"/>
            <a:ext cx="4783561" cy="486672"/>
          </a:xfrm>
          <a:prstGeom prst="rect">
            <a:avLst/>
          </a:prstGeom>
        </p:spPr>
        <p:txBody>
          <a:bodyPr vert="horz" wrap="square" lIns="0" tIns="116205" rIns="0" bIns="0" rtlCol="0">
            <a:spAutoFit/>
          </a:bodyPr>
          <a:lstStyle/>
          <a:p>
            <a:pPr marL="139065">
              <a:spcBef>
                <a:spcPts val="915"/>
              </a:spcBef>
              <a:tabLst>
                <a:tab pos="796925" algn="l"/>
                <a:tab pos="1454785" algn="l"/>
                <a:tab pos="2113280" algn="l"/>
                <a:tab pos="2771140" algn="l"/>
                <a:tab pos="3429000" algn="l"/>
                <a:tab pos="4086860" algn="l"/>
              </a:tabLst>
            </a:pPr>
            <a:r>
              <a:rPr lang="en-US" sz="1200" spc="-10" dirty="0">
                <a:latin typeface="Verdana"/>
                <a:cs typeface="Verdana"/>
              </a:rPr>
              <a:t>1</a:t>
            </a:r>
            <a:r>
              <a:rPr sz="1200" spc="-10" dirty="0">
                <a:latin typeface="Verdana"/>
                <a:cs typeface="Verdana"/>
              </a:rPr>
              <a:t>2</a:t>
            </a:r>
            <a:r>
              <a:rPr sz="1200" spc="5" dirty="0">
                <a:latin typeface="Verdana"/>
                <a:cs typeface="Verdana"/>
              </a:rPr>
              <a:t>-</a:t>
            </a:r>
            <a:r>
              <a:rPr sz="1200" spc="-10" dirty="0">
                <a:latin typeface="Verdana"/>
                <a:cs typeface="Verdana"/>
              </a:rPr>
              <a:t>1</a:t>
            </a:r>
            <a:r>
              <a:rPr sz="1200" dirty="0">
                <a:latin typeface="Verdana"/>
                <a:cs typeface="Verdana"/>
              </a:rPr>
              <a:t>3	1</a:t>
            </a:r>
            <a:r>
              <a:rPr sz="1200" spc="-10" dirty="0">
                <a:latin typeface="Verdana"/>
                <a:cs typeface="Verdana"/>
              </a:rPr>
              <a:t>3</a:t>
            </a:r>
            <a:r>
              <a:rPr sz="1200" spc="5" dirty="0">
                <a:latin typeface="Verdana"/>
                <a:cs typeface="Verdana"/>
              </a:rPr>
              <a:t>-</a:t>
            </a:r>
            <a:r>
              <a:rPr sz="1200" spc="-10" dirty="0">
                <a:latin typeface="Verdana"/>
                <a:cs typeface="Verdana"/>
              </a:rPr>
              <a:t>1</a:t>
            </a:r>
            <a:r>
              <a:rPr sz="1200" dirty="0">
                <a:latin typeface="Verdana"/>
                <a:cs typeface="Verdana"/>
              </a:rPr>
              <a:t>4	1</a:t>
            </a:r>
            <a:r>
              <a:rPr sz="1200" spc="-10" dirty="0">
                <a:latin typeface="Verdana"/>
                <a:cs typeface="Verdana"/>
              </a:rPr>
              <a:t>4</a:t>
            </a:r>
            <a:r>
              <a:rPr sz="1200" spc="5" dirty="0">
                <a:latin typeface="Verdana"/>
                <a:cs typeface="Verdana"/>
              </a:rPr>
              <a:t>-</a:t>
            </a:r>
            <a:r>
              <a:rPr sz="1200" spc="-10" dirty="0">
                <a:latin typeface="Verdana"/>
                <a:cs typeface="Verdana"/>
              </a:rPr>
              <a:t>1</a:t>
            </a:r>
            <a:r>
              <a:rPr sz="1200" dirty="0">
                <a:latin typeface="Verdana"/>
                <a:cs typeface="Verdana"/>
              </a:rPr>
              <a:t>5	</a:t>
            </a:r>
            <a:r>
              <a:rPr lang="en-US" sz="1200" dirty="0">
                <a:latin typeface="Verdana"/>
                <a:cs typeface="Verdana"/>
              </a:rPr>
              <a:t>   </a:t>
            </a:r>
            <a:r>
              <a:rPr sz="1200" dirty="0">
                <a:latin typeface="Verdana"/>
                <a:cs typeface="Verdana"/>
              </a:rPr>
              <a:t>1</a:t>
            </a:r>
            <a:r>
              <a:rPr sz="1200" spc="-10" dirty="0">
                <a:latin typeface="Verdana"/>
                <a:cs typeface="Verdana"/>
              </a:rPr>
              <a:t>5</a:t>
            </a:r>
            <a:r>
              <a:rPr sz="1200" spc="5" dirty="0">
                <a:latin typeface="Verdana"/>
                <a:cs typeface="Verdana"/>
              </a:rPr>
              <a:t>-</a:t>
            </a:r>
            <a:r>
              <a:rPr sz="1200" spc="-10" dirty="0">
                <a:latin typeface="Verdana"/>
                <a:cs typeface="Verdana"/>
              </a:rPr>
              <a:t>1</a:t>
            </a:r>
            <a:r>
              <a:rPr sz="1200" dirty="0">
                <a:latin typeface="Verdana"/>
                <a:cs typeface="Verdana"/>
              </a:rPr>
              <a:t>6	</a:t>
            </a:r>
            <a:r>
              <a:rPr lang="en-US" sz="1200" dirty="0">
                <a:latin typeface="Verdana"/>
                <a:cs typeface="Verdana"/>
              </a:rPr>
              <a:t>       </a:t>
            </a:r>
            <a:r>
              <a:rPr sz="1200" dirty="0">
                <a:latin typeface="Verdana"/>
                <a:cs typeface="Verdana"/>
              </a:rPr>
              <a:t>1</a:t>
            </a:r>
            <a:r>
              <a:rPr sz="1200" spc="-10" dirty="0">
                <a:latin typeface="Verdana"/>
                <a:cs typeface="Verdana"/>
              </a:rPr>
              <a:t>6</a:t>
            </a:r>
            <a:r>
              <a:rPr sz="1200" spc="5" dirty="0">
                <a:latin typeface="Verdana"/>
                <a:cs typeface="Verdana"/>
              </a:rPr>
              <a:t>-</a:t>
            </a:r>
            <a:r>
              <a:rPr sz="1200" spc="-10" dirty="0">
                <a:latin typeface="Verdana"/>
                <a:cs typeface="Verdana"/>
              </a:rPr>
              <a:t>1</a:t>
            </a:r>
            <a:r>
              <a:rPr sz="1200" dirty="0">
                <a:latin typeface="Verdana"/>
                <a:cs typeface="Verdana"/>
              </a:rPr>
              <a:t>7	1</a:t>
            </a:r>
            <a:r>
              <a:rPr sz="1200" spc="-10" dirty="0">
                <a:latin typeface="Verdana"/>
                <a:cs typeface="Verdana"/>
              </a:rPr>
              <a:t>7</a:t>
            </a:r>
            <a:r>
              <a:rPr sz="1200" spc="5" dirty="0">
                <a:latin typeface="Verdana"/>
                <a:cs typeface="Verdana"/>
              </a:rPr>
              <a:t>-</a:t>
            </a:r>
            <a:r>
              <a:rPr sz="1200" spc="-10" dirty="0">
                <a:latin typeface="Verdana"/>
                <a:cs typeface="Verdana"/>
              </a:rPr>
              <a:t>1</a:t>
            </a:r>
            <a:r>
              <a:rPr sz="1200" dirty="0">
                <a:latin typeface="Verdana"/>
                <a:cs typeface="Verdana"/>
              </a:rPr>
              <a:t>8	</a:t>
            </a: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7345407" y="4404501"/>
            <a:ext cx="39356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065">
              <a:spcBef>
                <a:spcPts val="915"/>
              </a:spcBef>
              <a:tabLst>
                <a:tab pos="796925" algn="l"/>
                <a:tab pos="1454785" algn="l"/>
                <a:tab pos="2113280" algn="l"/>
                <a:tab pos="2771140" algn="l"/>
                <a:tab pos="3429000" algn="l"/>
                <a:tab pos="4086860" algn="l"/>
              </a:tabLst>
            </a:pPr>
            <a:r>
              <a:rPr lang="en-US" sz="1200" dirty="0">
                <a:latin typeface="Verdana"/>
                <a:cs typeface="Verdana"/>
              </a:rPr>
              <a:t>  1</a:t>
            </a:r>
            <a:r>
              <a:rPr lang="en-US" sz="1200" spc="-10" dirty="0">
                <a:latin typeface="Verdana"/>
                <a:cs typeface="Verdana"/>
              </a:rPr>
              <a:t>8</a:t>
            </a:r>
            <a:r>
              <a:rPr lang="en-US" sz="1200" spc="5" dirty="0">
                <a:latin typeface="Verdana"/>
                <a:cs typeface="Verdana"/>
              </a:rPr>
              <a:t>-</a:t>
            </a:r>
            <a:r>
              <a:rPr lang="en-US" sz="1200" spc="-10" dirty="0">
                <a:latin typeface="Verdana"/>
                <a:cs typeface="Verdana"/>
              </a:rPr>
              <a:t>1</a:t>
            </a:r>
            <a:r>
              <a:rPr lang="en-US" sz="1200" dirty="0">
                <a:latin typeface="Verdana"/>
                <a:cs typeface="Verdana"/>
              </a:rPr>
              <a:t>9        1</a:t>
            </a:r>
            <a:r>
              <a:rPr lang="en-US" sz="1200" spc="-10" dirty="0">
                <a:latin typeface="Verdana"/>
                <a:cs typeface="Verdana"/>
              </a:rPr>
              <a:t>9</a:t>
            </a:r>
            <a:r>
              <a:rPr lang="en-US" sz="1200" spc="5" dirty="0">
                <a:latin typeface="Verdana"/>
                <a:cs typeface="Verdana"/>
              </a:rPr>
              <a:t>-</a:t>
            </a:r>
            <a:r>
              <a:rPr lang="en-US" sz="1200" spc="-10" dirty="0">
                <a:latin typeface="Verdana"/>
                <a:cs typeface="Verdana"/>
              </a:rPr>
              <a:t>2</a:t>
            </a:r>
            <a:r>
              <a:rPr lang="en-US" sz="1200" dirty="0">
                <a:latin typeface="Verdana"/>
                <a:cs typeface="Verdana"/>
              </a:rPr>
              <a:t>0       2</a:t>
            </a:r>
            <a:r>
              <a:rPr lang="en-US" sz="1200" spc="-10" dirty="0">
                <a:latin typeface="Verdana"/>
                <a:cs typeface="Verdana"/>
              </a:rPr>
              <a:t>0</a:t>
            </a:r>
            <a:r>
              <a:rPr lang="en-US" sz="1200" spc="5" dirty="0">
                <a:latin typeface="Verdana"/>
                <a:cs typeface="Verdana"/>
              </a:rPr>
              <a:t>-</a:t>
            </a:r>
            <a:r>
              <a:rPr lang="en-US" sz="1200" spc="-10" dirty="0">
                <a:latin typeface="Verdana"/>
                <a:cs typeface="Verdana"/>
              </a:rPr>
              <a:t>2</a:t>
            </a:r>
            <a:r>
              <a:rPr lang="en-US" sz="1200" dirty="0">
                <a:latin typeface="Verdana"/>
                <a:cs typeface="Verdana"/>
              </a:rPr>
              <a:t>1</a:t>
            </a:r>
            <a:r>
              <a:rPr lang="en-US" sz="1200" spc="-245" dirty="0">
                <a:latin typeface="Verdana"/>
                <a:cs typeface="Verdana"/>
              </a:rPr>
              <a:t> </a:t>
            </a:r>
            <a:r>
              <a:rPr lang="en-US" sz="1200" dirty="0">
                <a:latin typeface="Verdana"/>
                <a:cs typeface="Verdana"/>
              </a:rPr>
              <a:t>Y</a:t>
            </a:r>
            <a:r>
              <a:rPr lang="en-US" sz="1200" spc="-10" dirty="0">
                <a:latin typeface="Verdana"/>
                <a:cs typeface="Verdana"/>
              </a:rPr>
              <a:t>T</a:t>
            </a:r>
            <a:r>
              <a:rPr lang="en-US" sz="1200" dirty="0">
                <a:latin typeface="Verdana"/>
                <a:cs typeface="Verdana"/>
              </a:rPr>
              <a:t>D</a:t>
            </a:r>
            <a:r>
              <a:rPr lang="en-US" sz="1200" spc="-5" dirty="0">
                <a:latin typeface="Verdana"/>
                <a:cs typeface="Verdana"/>
              </a:rPr>
              <a:t>  </a:t>
            </a:r>
            <a:r>
              <a:rPr lang="en-US" sz="1200" dirty="0">
                <a:latin typeface="Verdana"/>
                <a:cs typeface="Verdana"/>
              </a:rPr>
              <a:t>21</a:t>
            </a:r>
            <a:r>
              <a:rPr lang="en-US" sz="1200" spc="-5" dirty="0">
                <a:latin typeface="Verdana"/>
                <a:cs typeface="Verdana"/>
              </a:rPr>
              <a:t>-</a:t>
            </a:r>
            <a:r>
              <a:rPr lang="en-US" sz="1200" dirty="0">
                <a:latin typeface="Verdana"/>
                <a:cs typeface="Verdana"/>
              </a:rPr>
              <a:t>22</a:t>
            </a:r>
          </a:p>
        </p:txBody>
      </p:sp>
      <p:sp>
        <p:nvSpPr>
          <p:cNvPr id="143" name="object 34"/>
          <p:cNvSpPr/>
          <p:nvPr/>
        </p:nvSpPr>
        <p:spPr>
          <a:xfrm>
            <a:off x="5089183" y="1270376"/>
            <a:ext cx="2905125" cy="338455"/>
          </a:xfrm>
          <a:custGeom>
            <a:avLst/>
            <a:gdLst/>
            <a:ahLst/>
            <a:cxnLst/>
            <a:rect l="l" t="t" r="r" b="b"/>
            <a:pathLst>
              <a:path w="2905125" h="338454">
                <a:moveTo>
                  <a:pt x="2904744" y="0"/>
                </a:moveTo>
                <a:lnTo>
                  <a:pt x="0" y="0"/>
                </a:lnTo>
                <a:lnTo>
                  <a:pt x="0" y="338327"/>
                </a:lnTo>
                <a:lnTo>
                  <a:pt x="2904744" y="338327"/>
                </a:lnTo>
                <a:lnTo>
                  <a:pt x="290474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4" name="object 35"/>
          <p:cNvSpPr txBox="1"/>
          <p:nvPr/>
        </p:nvSpPr>
        <p:spPr>
          <a:xfrm>
            <a:off x="5794542" y="1303495"/>
            <a:ext cx="154876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solidFill>
                  <a:srgbClr val="FFFFFF"/>
                </a:solidFill>
                <a:latin typeface="Verdana"/>
                <a:cs typeface="Verdana"/>
              </a:rPr>
              <a:t>Market</a:t>
            </a:r>
            <a:r>
              <a:rPr sz="1600" b="1" spc="-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00" b="1" spc="-10" dirty="0">
                <a:solidFill>
                  <a:srgbClr val="FFFFFF"/>
                </a:solidFill>
                <a:latin typeface="Verdana"/>
                <a:cs typeface="Verdana"/>
              </a:rPr>
              <a:t>Share</a:t>
            </a:r>
            <a:endParaRPr sz="1600" dirty="0">
              <a:latin typeface="Verdana"/>
              <a:cs typeface="Verdana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7526640" y="6298852"/>
            <a:ext cx="46883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065">
              <a:spcBef>
                <a:spcPts val="915"/>
              </a:spcBef>
              <a:tabLst>
                <a:tab pos="796925" algn="l"/>
                <a:tab pos="1454785" algn="l"/>
                <a:tab pos="2113280" algn="l"/>
                <a:tab pos="2771140" algn="l"/>
                <a:tab pos="3429000" algn="l"/>
                <a:tab pos="4086860" algn="l"/>
              </a:tabLst>
            </a:pPr>
            <a:r>
              <a:rPr lang="en-US" sz="1200" dirty="0">
                <a:latin typeface="Verdana"/>
                <a:cs typeface="Verdana"/>
              </a:rPr>
              <a:t>Source:</a:t>
            </a:r>
            <a:r>
              <a:rPr lang="en-US" sz="1200" spc="-15" dirty="0">
                <a:latin typeface="Verdana"/>
                <a:cs typeface="Verdana"/>
              </a:rPr>
              <a:t> </a:t>
            </a:r>
            <a:r>
              <a:rPr lang="en-US" sz="1200" spc="-5" dirty="0">
                <a:latin typeface="Verdana"/>
                <a:cs typeface="Verdana"/>
              </a:rPr>
              <a:t>Company</a:t>
            </a:r>
            <a:r>
              <a:rPr lang="en-US" sz="1200" spc="-10" dirty="0">
                <a:latin typeface="Verdana"/>
                <a:cs typeface="Verdana"/>
              </a:rPr>
              <a:t> </a:t>
            </a:r>
            <a:r>
              <a:rPr lang="en-US" sz="1200" spc="-5" dirty="0">
                <a:latin typeface="Verdana"/>
                <a:cs typeface="Verdana"/>
              </a:rPr>
              <a:t>Financials</a:t>
            </a:r>
            <a:r>
              <a:rPr lang="en-US" sz="1200" spc="50" dirty="0">
                <a:latin typeface="Verdana"/>
                <a:cs typeface="Verdana"/>
              </a:rPr>
              <a:t> </a:t>
            </a:r>
            <a:r>
              <a:rPr lang="en-US" sz="1200" dirty="0">
                <a:latin typeface="Verdana"/>
                <a:cs typeface="Verdana"/>
              </a:rPr>
              <a:t>–</a:t>
            </a:r>
            <a:r>
              <a:rPr lang="en-US" sz="1200" spc="-15" dirty="0">
                <a:latin typeface="Verdana"/>
                <a:cs typeface="Verdana"/>
              </a:rPr>
              <a:t> </a:t>
            </a:r>
            <a:r>
              <a:rPr lang="en-US" sz="1200" spc="-5" dirty="0">
                <a:latin typeface="Verdana"/>
                <a:cs typeface="Verdana"/>
              </a:rPr>
              <a:t>Consolidated</a:t>
            </a:r>
            <a:r>
              <a:rPr lang="en-US" sz="1200" spc="5" dirty="0">
                <a:latin typeface="Verdana"/>
                <a:cs typeface="Verdana"/>
              </a:rPr>
              <a:t> </a:t>
            </a:r>
            <a:r>
              <a:rPr lang="en-US" sz="1200" spc="-5" dirty="0">
                <a:latin typeface="Verdana"/>
                <a:cs typeface="Verdana"/>
              </a:rPr>
              <a:t>Results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3523329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A91243-2142-415B-BD63-CA5FF14C0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9396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526640" y="6298852"/>
            <a:ext cx="46883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065">
              <a:spcBef>
                <a:spcPts val="915"/>
              </a:spcBef>
              <a:tabLst>
                <a:tab pos="796925" algn="l"/>
                <a:tab pos="1454785" algn="l"/>
                <a:tab pos="2113280" algn="l"/>
                <a:tab pos="2771140" algn="l"/>
                <a:tab pos="3429000" algn="l"/>
                <a:tab pos="4086860" algn="l"/>
              </a:tabLst>
            </a:pPr>
            <a:r>
              <a:rPr lang="en-US" sz="1200" dirty="0">
                <a:latin typeface="Verdana"/>
                <a:cs typeface="Verdana"/>
              </a:rPr>
              <a:t>Source:</a:t>
            </a:r>
            <a:r>
              <a:rPr lang="en-US" sz="1200" spc="-15" dirty="0">
                <a:latin typeface="Verdana"/>
                <a:cs typeface="Verdana"/>
              </a:rPr>
              <a:t> </a:t>
            </a:r>
            <a:r>
              <a:rPr lang="en-US" sz="1200" spc="-5" dirty="0">
                <a:latin typeface="Verdana"/>
                <a:cs typeface="Verdana"/>
              </a:rPr>
              <a:t>Company</a:t>
            </a:r>
            <a:r>
              <a:rPr lang="en-US" sz="1200" spc="-10" dirty="0">
                <a:latin typeface="Verdana"/>
                <a:cs typeface="Verdana"/>
              </a:rPr>
              <a:t> </a:t>
            </a:r>
            <a:r>
              <a:rPr lang="en-US" sz="1200" spc="-5" dirty="0">
                <a:latin typeface="Verdana"/>
                <a:cs typeface="Verdana"/>
              </a:rPr>
              <a:t>Financials</a:t>
            </a:r>
            <a:r>
              <a:rPr lang="en-US" sz="1200" spc="50" dirty="0">
                <a:latin typeface="Verdana"/>
                <a:cs typeface="Verdana"/>
              </a:rPr>
              <a:t> </a:t>
            </a:r>
            <a:r>
              <a:rPr lang="en-US" sz="1200" dirty="0">
                <a:latin typeface="Verdana"/>
                <a:cs typeface="Verdana"/>
              </a:rPr>
              <a:t>–</a:t>
            </a:r>
            <a:r>
              <a:rPr lang="en-US" sz="1200" spc="-15" dirty="0">
                <a:latin typeface="Verdana"/>
                <a:cs typeface="Verdana"/>
              </a:rPr>
              <a:t> </a:t>
            </a:r>
            <a:r>
              <a:rPr lang="en-US" sz="1200" spc="-5" dirty="0">
                <a:latin typeface="Verdana"/>
                <a:cs typeface="Verdana"/>
              </a:rPr>
              <a:t>Consolidated</a:t>
            </a:r>
            <a:r>
              <a:rPr lang="en-US" sz="1200" spc="5" dirty="0">
                <a:latin typeface="Verdana"/>
                <a:cs typeface="Verdana"/>
              </a:rPr>
              <a:t> </a:t>
            </a:r>
            <a:r>
              <a:rPr lang="en-US" sz="1200" spc="-5" dirty="0">
                <a:latin typeface="Verdana"/>
                <a:cs typeface="Verdana"/>
              </a:rPr>
              <a:t>Results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4179658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26812248 britannia-supply-chain-ppt">
            <a:extLst>
              <a:ext uri="{FF2B5EF4-FFF2-40B4-BE49-F238E27FC236}">
                <a16:creationId xmlns:a16="http://schemas.microsoft.com/office/drawing/2014/main" id="{7CDB448D-398D-4A63-97CE-787BE877B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1659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887" y="2669121"/>
            <a:ext cx="5609076" cy="3719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87A12E2-63C1-4D2C-BC61-C2B63C475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9814" y="2646947"/>
            <a:ext cx="3647219" cy="3741821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A8A0CCF4-3AE3-4704-929A-8FCC48B1F0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8963" y="98479"/>
            <a:ext cx="3612775" cy="122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7C576D-F393-4181-9CC8-AA458706A1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" y="2669121"/>
            <a:ext cx="2869885" cy="371964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" y="33866"/>
            <a:ext cx="84789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/>
              <a:t>Britannia - Logo and its Meaning</a:t>
            </a:r>
          </a:p>
          <a:p>
            <a:endParaRPr lang="en-US" sz="1400" b="1" u="sng" dirty="0"/>
          </a:p>
          <a:p>
            <a:pPr algn="just"/>
            <a:r>
              <a:rPr lang="en-US" sz="1400" dirty="0"/>
              <a:t>As explained by a spokesperson of Britannia, Britannia's new </a:t>
            </a:r>
            <a:r>
              <a:rPr lang="en-US" sz="1400" dirty="0">
                <a:hlinkClick r:id="rId6"/>
              </a:rPr>
              <a:t>logo</a:t>
            </a:r>
            <a:r>
              <a:rPr lang="en-US" sz="1400" dirty="0"/>
              <a:t> signifies, rebranding as the</a:t>
            </a:r>
            <a:r>
              <a:rPr lang="en-US" sz="1400" b="1" dirty="0"/>
              <a:t> Total Foods Company </a:t>
            </a:r>
            <a:r>
              <a:rPr lang="en-US" sz="1400" dirty="0"/>
              <a:t>from now on with the expansion of its offerings in both healthy and indulgent products. </a:t>
            </a:r>
          </a:p>
        </p:txBody>
      </p:sp>
      <p:sp>
        <p:nvSpPr>
          <p:cNvPr id="6" name="Rectangle 5"/>
          <p:cNvSpPr/>
          <p:nvPr/>
        </p:nvSpPr>
        <p:spPr>
          <a:xfrm>
            <a:off x="2326105" y="1203417"/>
            <a:ext cx="9865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The wings of a bird signify freedom to choose, whenever and wherever you want to enjoy your food</a:t>
            </a:r>
            <a:endParaRPr lang="en-IN" b="1" dirty="0"/>
          </a:p>
        </p:txBody>
      </p:sp>
      <p:sp>
        <p:nvSpPr>
          <p:cNvPr id="8" name="Rectangle 7"/>
          <p:cNvSpPr/>
          <p:nvPr/>
        </p:nvSpPr>
        <p:spPr>
          <a:xfrm>
            <a:off x="0" y="1591903"/>
            <a:ext cx="120917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/>
              <a:t>Britannia - Business Model</a:t>
            </a:r>
          </a:p>
          <a:p>
            <a:endParaRPr lang="en-US" sz="1600" b="1" u="sng" dirty="0"/>
          </a:p>
          <a:p>
            <a:pPr algn="just"/>
            <a:r>
              <a:rPr lang="en-US" sz="1500" dirty="0"/>
              <a:t>The company operates in two business segments, namely, </a:t>
            </a:r>
            <a:r>
              <a:rPr lang="en-US" sz="1500" b="1" dirty="0"/>
              <a:t>bakery products</a:t>
            </a:r>
            <a:r>
              <a:rPr lang="en-US" sz="1500" dirty="0"/>
              <a:t> and </a:t>
            </a:r>
            <a:r>
              <a:rPr lang="en-US" sz="1500" b="1" dirty="0"/>
              <a:t>dairy products.</a:t>
            </a:r>
            <a:r>
              <a:rPr lang="en-US" sz="1500" dirty="0"/>
              <a:t> The company derives </a:t>
            </a:r>
            <a:r>
              <a:rPr lang="en-US" sz="1500" b="1" dirty="0"/>
              <a:t>~95% of its revenue from the biscuits segment </a:t>
            </a:r>
            <a:r>
              <a:rPr lang="en-US" sz="1500" dirty="0"/>
              <a:t>while, </a:t>
            </a:r>
            <a:r>
              <a:rPr lang="en-US" sz="1500" b="1" dirty="0"/>
              <a:t>~5%  of  its  total sales coming from  non-biscuits category (dairy) and International market.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752307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02B944-7175-40FC-A64E-DFC25D76A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566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FB77A8-2EE8-4082-8D33-3EEB32B4E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6977"/>
            <a:ext cx="12192000" cy="702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133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Web Viewer">
                <a:extLst>
                  <a:ext uri="{FF2B5EF4-FFF2-40B4-BE49-F238E27FC236}">
                    <a16:creationId xmlns:a16="http://schemas.microsoft.com/office/drawing/2014/main" id="{2234339C-4B8C-4EE1-A3FD-EBB92E4166A5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524000" y="857249"/>
              <a:ext cx="9144000" cy="5143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Web Viewer">
                <a:extLst>
                  <a:ext uri="{FF2B5EF4-FFF2-40B4-BE49-F238E27FC236}">
                    <a16:creationId xmlns:a16="http://schemas.microsoft.com/office/drawing/2014/main" id="{2234339C-4B8C-4EE1-A3FD-EBB92E4166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4000" y="857249"/>
                <a:ext cx="9144000" cy="5143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923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8992" y="492495"/>
            <a:ext cx="9515475" cy="604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038F05-3FB9-461A-B661-12DEA7BE5B15}"/>
              </a:ext>
            </a:extLst>
          </p:cNvPr>
          <p:cNvSpPr txBox="1"/>
          <p:nvPr/>
        </p:nvSpPr>
        <p:spPr>
          <a:xfrm>
            <a:off x="1488932" y="92385"/>
            <a:ext cx="24191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/>
            <a:r>
              <a:rPr lang="en-US" altLang="ru-RU" sz="2000" dirty="0">
                <a:solidFill>
                  <a:schemeClr val="tx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DATA SET: </a:t>
            </a:r>
            <a:endParaRPr lang="ru-RU" altLang="ru-RU" sz="2000" dirty="0">
              <a:solidFill>
                <a:schemeClr val="tx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474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Web Viewer">
                <a:extLst>
                  <a:ext uri="{FF2B5EF4-FFF2-40B4-BE49-F238E27FC236}">
                    <a16:creationId xmlns:a16="http://schemas.microsoft.com/office/drawing/2014/main" id="{6BD13D5F-3482-4968-848C-D1AB3173640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30944494"/>
                  </p:ext>
                </p:extLst>
              </p:nvPr>
            </p:nvGraphicFramePr>
            <p:xfrm>
              <a:off x="2112534" y="1073426"/>
              <a:ext cx="9144000" cy="5143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Web Viewer">
                <a:extLst>
                  <a:ext uri="{FF2B5EF4-FFF2-40B4-BE49-F238E27FC236}">
                    <a16:creationId xmlns:a16="http://schemas.microsoft.com/office/drawing/2014/main" id="{6BD13D5F-3482-4968-848C-D1AB317364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12534" y="1073426"/>
                <a:ext cx="9144000" cy="51435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2F3746EA-02B5-4E43-AE7E-03000F3B6E6A}"/>
              </a:ext>
            </a:extLst>
          </p:cNvPr>
          <p:cNvSpPr txBox="1"/>
          <p:nvPr/>
        </p:nvSpPr>
        <p:spPr>
          <a:xfrm>
            <a:off x="3736085" y="289739"/>
            <a:ext cx="46062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Impact" pitchFamily="34" charset="0"/>
                <a:cs typeface="Times New Roman" panose="02020603050405020304" pitchFamily="18" charset="0"/>
              </a:rPr>
              <a:t>Candle Chart – Daily Stock Price Variation</a:t>
            </a:r>
            <a:endParaRPr lang="en-IN" sz="2000" dirty="0">
              <a:latin typeface="Impac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657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Web Viewer">
                <a:extLst>
                  <a:ext uri="{FF2B5EF4-FFF2-40B4-BE49-F238E27FC236}">
                    <a16:creationId xmlns:a16="http://schemas.microsoft.com/office/drawing/2014/main" id="{7A667E8E-ED73-4804-A5B0-FBBFAE067D2B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524000" y="857249"/>
              <a:ext cx="9144000" cy="5143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Web Viewer">
                <a:extLst>
                  <a:ext uri="{FF2B5EF4-FFF2-40B4-BE49-F238E27FC236}">
                    <a16:creationId xmlns:a16="http://schemas.microsoft.com/office/drawing/2014/main" id="{7A667E8E-ED73-4804-A5B0-FBBFAE067D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4000" y="857249"/>
                <a:ext cx="9144000" cy="51435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D9038F05-3FB9-461A-B661-12DEA7BE5B15}"/>
              </a:ext>
            </a:extLst>
          </p:cNvPr>
          <p:cNvSpPr txBox="1"/>
          <p:nvPr/>
        </p:nvSpPr>
        <p:spPr>
          <a:xfrm>
            <a:off x="2791639" y="368248"/>
            <a:ext cx="638993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en-US" altLang="ru-RU" sz="2000" dirty="0">
                <a:solidFill>
                  <a:schemeClr val="tx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Volume Traded </a:t>
            </a:r>
            <a:r>
              <a:rPr lang="ru-RU" altLang="ru-RU" sz="2000" dirty="0">
                <a:solidFill>
                  <a:schemeClr val="tx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analysis of the business processes</a:t>
            </a:r>
          </a:p>
        </p:txBody>
      </p:sp>
    </p:spTree>
    <p:extLst>
      <p:ext uri="{BB962C8B-B14F-4D97-AF65-F5344CB8AC3E}">
        <p14:creationId xmlns:p14="http://schemas.microsoft.com/office/powerpoint/2010/main" val="2352376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CG Matrix of Britannia">
            <a:extLst>
              <a:ext uri="{FF2B5EF4-FFF2-40B4-BE49-F238E27FC236}">
                <a16:creationId xmlns:a16="http://schemas.microsoft.com/office/drawing/2014/main" id="{779E6DCA-4699-47A7-93D1-6F949A2EF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225468"/>
            <a:ext cx="5686816" cy="342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DDF3914-E9FC-4388-8058-508A11D2C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921" y="250521"/>
            <a:ext cx="6375748" cy="6413737"/>
          </a:xfrm>
          <a:prstGeom prst="rect">
            <a:avLst/>
          </a:prstGeom>
        </p:spPr>
      </p:pic>
      <p:pic>
        <p:nvPicPr>
          <p:cNvPr id="1026" name="Picture 2" descr="STAR&#10;Milk&#10;treat&#10;50-50&#10;Little&#10;Hearts&#10;CASH&#10;COWS&#10;Good&#10;day&#10;Treat&#10;QUESTION&#10;MARKS&#10;Pure&#10;Magic&#10; 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4" y="3646308"/>
            <a:ext cx="5686817" cy="3118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91687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webextensions/_rels/webextension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/Relationships>
</file>

<file path=ppt/webextensions/webextension1.xml><?xml version="1.0" encoding="utf-8"?>
<we:webextension xmlns:we="http://schemas.microsoft.com/office/webextensions/webextension/2010/11" id="{F3204CD0-1E78-4F42-8E6A-F5FDE07A13FA}">
  <we:reference id="wa104295828" version="1.9.0.0" store="en-US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www.bing.com/search?q=britannia+stock+price+history&amp;cvid=7e59e84ecc5045aeb6eb52eebcd41524&amp;aqs=edge.6.69i57j0j69i59j0l5j69i60.24572j0j4&amp;FORM=ANAB01&amp;PC=HSJS#quote=1&quot;,&quot;values&quot;:{},&quot;data&quot;:{&quot;uri&quot;:&quot;www.bing.com/search?q=britannia+stock+price+history&amp;cvid=7e59e84ecc5045aeb6eb52eebcd41524&amp;aqs=edge.6.69i57j0j69i59j0l5j69i60.24572j0j4&amp;FORM=ANAB01&amp;PC=HSJS#quote=1&quot;},&quot;secure&quot;:false}],&quot;name&quot;:&quot;www.bing.com/search?q=britannia+stock+price+history&amp;cvid=7e59e84ecc5045aeb6eb52eebcd41524&amp;aqs=edge.6.69i57j0j69i59j0l5j69i60.24572j0j4&amp;FORM=ANAB01&amp;PC=HSJS#quote=1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B8991247-A9AF-4908-B9BB-4007870DCAC9}">
  <we:reference id="wa104295828" version="1.9.0.0" store="en-US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public.tableau.com/authoring/svap/CandleSticks#1&quot;,&quot;values&quot;:{},&quot;data&quot;:{&quot;uri&quot;:&quot;public.tableau.com/authoring/svap/CandleSticks#1&quot;},&quot;secure&quot;:false}],&quot;name&quot;:&quot;public.tableau.com/authoring/svap/CandleSticks#1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F818EFE5-9ED5-4F01-A422-B72A29C039F7}">
  <we:reference id="wa104295828" version="1.9.0.0" store="en-US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public.tableau.com/app/profile/abdulkarim.ameenasab.balikai/viz/svap/VolumeTraded#1&quot;,&quot;values&quot;:{},&quot;data&quot;:{&quot;uri&quot;:&quot;public.tableau.com/app/profile/abdulkarim.ameenasab.balikai/viz/svap/VolumeTraded#1&quot;},&quot;secure&quot;:false}],&quot;name&quot;:&quot;public.tableau.com/app/profile/abdulkarim.ameenasab.balikai/viz/svap/VolumeTraded#1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ppt/webextensions/webextension4.xml><?xml version="1.0" encoding="utf-8"?>
<we:webextension xmlns:we="http://schemas.microsoft.com/office/webextensions/webextension/2010/11" id="{E7238133-4651-42B2-BA0A-E2B04F7B05CB}">
  <we:reference id="wa104295828" version="1.9.0.0" store="en-US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public.tableau.com/authoring/svap/Dashboard2#1&quot;,&quot;values&quot;:{},&quot;data&quot;:{&quot;uri&quot;:&quot;public.tableau.com/authoring/svap/Dashboard2#1&quot;},&quot;secure&quot;:false}],&quot;name&quot;:&quot;public.tableau.com/authoring/svap/Dashboard2#1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4779</TotalTime>
  <Words>247</Words>
  <Application>Microsoft Office PowerPoint</Application>
  <PresentationFormat>Widescreen</PresentationFormat>
  <Paragraphs>42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Corbel</vt:lpstr>
      <vt:lpstr>Impact</vt:lpstr>
      <vt:lpstr>Times New Roman</vt:lpstr>
      <vt:lpstr>Verdana</vt:lpstr>
      <vt:lpstr>Parallax</vt:lpstr>
      <vt:lpstr>SVAP-Presentation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SVAP Presentation</dc:title>
  <dc:creator>fathima.wasim@outlook.com</dc:creator>
  <cp:lastModifiedBy>fathima.wasim@outlook.com</cp:lastModifiedBy>
  <cp:revision>67</cp:revision>
  <dcterms:created xsi:type="dcterms:W3CDTF">2021-08-31T11:36:49Z</dcterms:created>
  <dcterms:modified xsi:type="dcterms:W3CDTF">2021-09-05T18:03:13Z</dcterms:modified>
</cp:coreProperties>
</file>

<file path=docProps/thumbnail.jpeg>
</file>